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presProps" Target="presProps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26" Type="http://schemas.openxmlformats.org/officeDocument/2006/relationships/slide" Target="slides/slide125.xml" /><Relationship Id="rId134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slide" Target="slides/slide129.xml" /><Relationship Id="rId135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tableStyles" Target="tableStyles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736" y="809583"/>
            <a:ext cx="8708527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677" y="1432917"/>
            <a:ext cx="7866645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5.xml" 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4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4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hyperlink" Target="mailto:abc@sunstoneeduversity.org" TargetMode="Externa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40"/>
            <a:ext cx="9144000" cy="5135245"/>
            <a:chOff x="0" y="4140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40"/>
              <a:ext cx="9144000" cy="5135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900" y="2643717"/>
              <a:ext cx="527685" cy="0"/>
            </a:xfrm>
            <a:custGeom>
              <a:avLst/>
              <a:gdLst/>
              <a:ahLst/>
              <a:cxnLst/>
              <a:rect l="l" t="t" r="r" b="b"/>
              <a:pathLst>
                <a:path w="527685">
                  <a:moveTo>
                    <a:pt x="0" y="0"/>
                  </a:moveTo>
                  <a:lnTo>
                    <a:pt x="527175" y="0"/>
                  </a:lnTo>
                </a:path>
              </a:pathLst>
            </a:custGeom>
            <a:ln w="28582">
              <a:solidFill>
                <a:srgbClr val="213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4274" y="1606508"/>
            <a:ext cx="39649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0" spc="335" dirty="0">
                <a:solidFill>
                  <a:srgbClr val="1B366D"/>
                </a:solidFill>
                <a:latin typeface="Trebuchet MS"/>
                <a:cs typeface="Trebuchet MS"/>
              </a:rPr>
              <a:t>M</a:t>
            </a:r>
            <a:r>
              <a:rPr sz="2000" b="0" spc="60" dirty="0">
                <a:solidFill>
                  <a:srgbClr val="1B366D"/>
                </a:solidFill>
                <a:latin typeface="Trebuchet MS"/>
                <a:cs typeface="Trebuchet MS"/>
              </a:rPr>
              <a:t>od</a:t>
            </a:r>
            <a:r>
              <a:rPr sz="2000" b="0" spc="75" dirty="0">
                <a:solidFill>
                  <a:srgbClr val="1B366D"/>
                </a:solidFill>
                <a:latin typeface="Trebuchet MS"/>
                <a:cs typeface="Trebuchet MS"/>
              </a:rPr>
              <a:t>u</a:t>
            </a:r>
            <a:r>
              <a:rPr sz="2000" b="0" spc="-35" dirty="0">
                <a:solidFill>
                  <a:srgbClr val="1B366D"/>
                </a:solidFill>
                <a:latin typeface="Trebuchet MS"/>
                <a:cs typeface="Trebuchet MS"/>
              </a:rPr>
              <a:t>l</a:t>
            </a:r>
            <a:r>
              <a:rPr sz="2000" b="0" spc="40" dirty="0">
                <a:solidFill>
                  <a:srgbClr val="1B366D"/>
                </a:solidFill>
                <a:latin typeface="Trebuchet MS"/>
                <a:cs typeface="Trebuchet MS"/>
              </a:rPr>
              <a:t>e</a:t>
            </a:r>
            <a:r>
              <a:rPr sz="2000" b="0" spc="-130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spc="-50" dirty="0">
                <a:solidFill>
                  <a:srgbClr val="1B366D"/>
                </a:solidFill>
                <a:latin typeface="Trebuchet MS"/>
                <a:cs typeface="Trebuchet MS"/>
              </a:rPr>
              <a:t>4</a:t>
            </a:r>
            <a:r>
              <a:rPr sz="2000" b="0" spc="-35" dirty="0">
                <a:solidFill>
                  <a:srgbClr val="1B366D"/>
                </a:solidFill>
                <a:latin typeface="Trebuchet MS"/>
                <a:cs typeface="Trebuchet MS"/>
              </a:rPr>
              <a:t>:</a:t>
            </a:r>
            <a:r>
              <a:rPr sz="2000" b="0" spc="-130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spc="114" dirty="0">
                <a:solidFill>
                  <a:srgbClr val="1B366D"/>
                </a:solidFill>
                <a:latin typeface="Trebuchet MS"/>
                <a:cs typeface="Trebuchet MS"/>
              </a:rPr>
              <a:t>Ba</a:t>
            </a:r>
            <a:r>
              <a:rPr sz="2000" b="0" spc="95" dirty="0">
                <a:solidFill>
                  <a:srgbClr val="1B366D"/>
                </a:solidFill>
                <a:latin typeface="Trebuchet MS"/>
                <a:cs typeface="Trebuchet MS"/>
              </a:rPr>
              <a:t>c</a:t>
            </a:r>
            <a:r>
              <a:rPr sz="2000" b="0" spc="110" dirty="0">
                <a:solidFill>
                  <a:srgbClr val="1B366D"/>
                </a:solidFill>
                <a:latin typeface="Trebuchet MS"/>
                <a:cs typeface="Trebuchet MS"/>
              </a:rPr>
              <a:t>k</a:t>
            </a:r>
            <a:r>
              <a:rPr sz="2000" b="0" spc="-120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spc="140" dirty="0">
                <a:solidFill>
                  <a:srgbClr val="1B366D"/>
                </a:solidFill>
                <a:latin typeface="Trebuchet MS"/>
                <a:cs typeface="Trebuchet MS"/>
              </a:rPr>
              <a:t>E</a:t>
            </a:r>
            <a:r>
              <a:rPr sz="2000" b="0" spc="70" dirty="0">
                <a:solidFill>
                  <a:srgbClr val="1B366D"/>
                </a:solidFill>
                <a:latin typeface="Trebuchet MS"/>
                <a:cs typeface="Trebuchet MS"/>
              </a:rPr>
              <a:t>nd</a:t>
            </a:r>
            <a:r>
              <a:rPr sz="2000" b="0" spc="-120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spc="100" dirty="0">
                <a:solidFill>
                  <a:srgbClr val="1B366D"/>
                </a:solidFill>
                <a:latin typeface="Trebuchet MS"/>
                <a:cs typeface="Trebuchet MS"/>
              </a:rPr>
              <a:t>D</a:t>
            </a:r>
            <a:r>
              <a:rPr sz="2000" b="0" spc="75" dirty="0">
                <a:solidFill>
                  <a:srgbClr val="1B366D"/>
                </a:solidFill>
                <a:latin typeface="Trebuchet MS"/>
                <a:cs typeface="Trebuchet MS"/>
              </a:rPr>
              <a:t>e</a:t>
            </a:r>
            <a:r>
              <a:rPr sz="2000" b="0" spc="5" dirty="0">
                <a:solidFill>
                  <a:srgbClr val="1B366D"/>
                </a:solidFill>
                <a:latin typeface="Trebuchet MS"/>
                <a:cs typeface="Trebuchet MS"/>
              </a:rPr>
              <a:t>v</a:t>
            </a:r>
            <a:r>
              <a:rPr sz="2000" b="0" spc="30" dirty="0">
                <a:solidFill>
                  <a:srgbClr val="1B366D"/>
                </a:solidFill>
                <a:latin typeface="Trebuchet MS"/>
                <a:cs typeface="Trebuchet MS"/>
              </a:rPr>
              <a:t>e</a:t>
            </a:r>
            <a:r>
              <a:rPr sz="2000" b="0" spc="-35" dirty="0">
                <a:solidFill>
                  <a:srgbClr val="1B366D"/>
                </a:solidFill>
                <a:latin typeface="Trebuchet MS"/>
                <a:cs typeface="Trebuchet MS"/>
              </a:rPr>
              <a:t>l</a:t>
            </a:r>
            <a:r>
              <a:rPr sz="2000" b="0" spc="55" dirty="0">
                <a:solidFill>
                  <a:srgbClr val="1B366D"/>
                </a:solidFill>
                <a:latin typeface="Trebuchet MS"/>
                <a:cs typeface="Trebuchet MS"/>
              </a:rPr>
              <a:t>opme</a:t>
            </a:r>
            <a:r>
              <a:rPr sz="2000" b="0" spc="10" dirty="0">
                <a:solidFill>
                  <a:srgbClr val="1B366D"/>
                </a:solidFill>
                <a:latin typeface="Trebuchet MS"/>
                <a:cs typeface="Trebuchet MS"/>
              </a:rPr>
              <a:t>n</a:t>
            </a:r>
            <a:r>
              <a:rPr sz="2000" b="0" spc="-15" dirty="0">
                <a:solidFill>
                  <a:srgbClr val="1B366D"/>
                </a:solidFill>
                <a:latin typeface="Trebuchet MS"/>
                <a:cs typeface="Trebuchet MS"/>
              </a:rPr>
              <a:t>t  </a:t>
            </a:r>
            <a:r>
              <a:rPr sz="2000" b="0" spc="65" dirty="0">
                <a:solidFill>
                  <a:srgbClr val="1B366D"/>
                </a:solidFill>
                <a:latin typeface="Trebuchet MS"/>
                <a:cs typeface="Trebuchet MS"/>
              </a:rPr>
              <a:t>Frameworks</a:t>
            </a:r>
            <a:r>
              <a:rPr sz="2000" b="0" spc="-130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1B366D"/>
                </a:solidFill>
                <a:latin typeface="Trebuchet MS"/>
                <a:cs typeface="Trebuchet MS"/>
              </a:rPr>
              <a:t>&amp;</a:t>
            </a:r>
            <a:r>
              <a:rPr sz="2000" b="0" spc="-125" dirty="0">
                <a:solidFill>
                  <a:srgbClr val="1B366D"/>
                </a:solidFill>
                <a:latin typeface="Trebuchet MS"/>
                <a:cs typeface="Trebuchet MS"/>
              </a:rPr>
              <a:t> </a:t>
            </a:r>
            <a:r>
              <a:rPr sz="2000" b="0" spc="35" dirty="0">
                <a:solidFill>
                  <a:srgbClr val="1B366D"/>
                </a:solidFill>
                <a:latin typeface="Trebuchet MS"/>
                <a:cs typeface="Trebuchet MS"/>
              </a:rPr>
              <a:t>Tools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279" y="2779563"/>
            <a:ext cx="3103852" cy="159530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0" dirty="0">
                <a:solidFill>
                  <a:srgbClr val="213669"/>
                </a:solidFill>
                <a:latin typeface="Trebuchet MS"/>
                <a:cs typeface="Trebuchet MS"/>
              </a:rPr>
              <a:t>Ba</a:t>
            </a:r>
            <a:r>
              <a:rPr sz="2000" b="1" spc="85" dirty="0">
                <a:solidFill>
                  <a:srgbClr val="213669"/>
                </a:solidFill>
                <a:latin typeface="Trebuchet MS"/>
                <a:cs typeface="Trebuchet MS"/>
              </a:rPr>
              <a:t>c</a:t>
            </a:r>
            <a:r>
              <a:rPr sz="2000" b="1" spc="5" dirty="0">
                <a:solidFill>
                  <a:srgbClr val="213669"/>
                </a:solidFill>
                <a:latin typeface="Trebuchet MS"/>
                <a:cs typeface="Trebuchet MS"/>
              </a:rPr>
              <a:t>k</a:t>
            </a:r>
            <a:r>
              <a:rPr sz="2000" b="1" spc="15" dirty="0">
                <a:solidFill>
                  <a:srgbClr val="213669"/>
                </a:solidFill>
                <a:latin typeface="Trebuchet MS"/>
                <a:cs typeface="Trebuchet MS"/>
              </a:rPr>
              <a:t>en</a:t>
            </a:r>
            <a:r>
              <a:rPr sz="2000" b="1" spc="20" dirty="0">
                <a:solidFill>
                  <a:srgbClr val="213669"/>
                </a:solidFill>
                <a:latin typeface="Trebuchet MS"/>
                <a:cs typeface="Trebuchet MS"/>
              </a:rPr>
              <a:t>d</a:t>
            </a:r>
            <a:r>
              <a:rPr sz="2000" b="1" spc="-155" dirty="0">
                <a:solidFill>
                  <a:srgbClr val="213669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213669"/>
                </a:solidFill>
                <a:latin typeface="Trebuchet MS"/>
                <a:cs typeface="Trebuchet MS"/>
              </a:rPr>
              <a:t>D</a:t>
            </a:r>
            <a:r>
              <a:rPr sz="2000" b="1" spc="40" dirty="0">
                <a:solidFill>
                  <a:srgbClr val="213669"/>
                </a:solidFill>
                <a:latin typeface="Trebuchet MS"/>
                <a:cs typeface="Trebuchet MS"/>
              </a:rPr>
              <a:t>e</a:t>
            </a:r>
            <a:r>
              <a:rPr sz="2000" b="1" spc="-50" dirty="0">
                <a:solidFill>
                  <a:srgbClr val="213669"/>
                </a:solidFill>
                <a:latin typeface="Trebuchet MS"/>
                <a:cs typeface="Trebuchet MS"/>
              </a:rPr>
              <a:t>v</a:t>
            </a:r>
            <a:r>
              <a:rPr sz="2000" b="1" spc="40" dirty="0">
                <a:solidFill>
                  <a:srgbClr val="213669"/>
                </a:solidFill>
                <a:latin typeface="Trebuchet MS"/>
                <a:cs typeface="Trebuchet MS"/>
              </a:rPr>
              <a:t>e</a:t>
            </a:r>
            <a:r>
              <a:rPr sz="2000" b="1" spc="-45" dirty="0">
                <a:solidFill>
                  <a:srgbClr val="213669"/>
                </a:solidFill>
                <a:latin typeface="Trebuchet MS"/>
                <a:cs typeface="Trebuchet MS"/>
              </a:rPr>
              <a:t>l</a:t>
            </a:r>
            <a:r>
              <a:rPr sz="2000" b="1" spc="25" dirty="0">
                <a:solidFill>
                  <a:srgbClr val="213669"/>
                </a:solidFill>
                <a:latin typeface="Trebuchet MS"/>
                <a:cs typeface="Trebuchet MS"/>
              </a:rPr>
              <a:t>opme</a:t>
            </a:r>
            <a:r>
              <a:rPr sz="2000" b="1" spc="-10" dirty="0">
                <a:solidFill>
                  <a:srgbClr val="213669"/>
                </a:solidFill>
                <a:latin typeface="Trebuchet MS"/>
                <a:cs typeface="Trebuchet MS"/>
              </a:rPr>
              <a:t>n</a:t>
            </a:r>
            <a:r>
              <a:rPr sz="2000" b="1" spc="40" dirty="0">
                <a:solidFill>
                  <a:srgbClr val="213669"/>
                </a:solidFill>
                <a:latin typeface="Trebuchet MS"/>
                <a:cs typeface="Trebuchet MS"/>
              </a:rPr>
              <a:t>t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 dirty="0">
              <a:latin typeface="Trebuchet MS"/>
              <a:cs typeface="Trebuchet MS"/>
            </a:endParaRPr>
          </a:p>
          <a:p>
            <a:pPr marL="12700">
              <a:lnSpc>
                <a:spcPts val="2095"/>
              </a:lnSpc>
              <a:spcBef>
                <a:spcPts val="5"/>
              </a:spcBef>
            </a:pPr>
            <a:r>
              <a:rPr sz="1800" spc="-85" dirty="0">
                <a:latin typeface="Lucida Sans Unicode"/>
                <a:cs typeface="Lucida Sans Unicode"/>
              </a:rPr>
              <a:t>ID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: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305" dirty="0">
                <a:latin typeface="Lucida Sans Unicode"/>
                <a:cs typeface="Lucida Sans Unicode"/>
              </a:rPr>
              <a:t>-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lang="en-IN" sz="1800" spc="35" dirty="0">
                <a:latin typeface="Lucida Sans Unicode"/>
                <a:cs typeface="Lucida Sans Unicode"/>
              </a:rPr>
              <a:t>2113a53245</a:t>
            </a:r>
            <a:endParaRPr sz="1800" dirty="0">
              <a:latin typeface="Lucida Sans Unicode"/>
              <a:cs typeface="Lucida Sans Unicode"/>
            </a:endParaRPr>
          </a:p>
          <a:p>
            <a:pPr marL="12700" marR="79375" indent="-635">
              <a:lnSpc>
                <a:spcPts val="2030"/>
              </a:lnSpc>
              <a:spcBef>
                <a:spcPts val="110"/>
              </a:spcBef>
            </a:pPr>
            <a:r>
              <a:rPr sz="1800" spc="-85" dirty="0">
                <a:latin typeface="Lucida Sans Unicode"/>
                <a:cs typeface="Lucida Sans Unicode"/>
              </a:rPr>
              <a:t>Na</a:t>
            </a:r>
            <a:r>
              <a:rPr sz="1800" spc="-55" dirty="0">
                <a:latin typeface="Lucida Sans Unicode"/>
                <a:cs typeface="Lucida Sans Unicode"/>
              </a:rPr>
              <a:t>me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: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305" dirty="0">
                <a:latin typeface="Lucida Sans Unicode"/>
                <a:cs typeface="Lucida Sans Unicode"/>
              </a:rPr>
              <a:t>-</a:t>
            </a:r>
            <a:r>
              <a:rPr lang="en-GB" spc="114" dirty="0">
                <a:latin typeface="Lucida Sans Unicode"/>
                <a:cs typeface="Lucida Sans Unicode"/>
              </a:rPr>
              <a:t> </a:t>
            </a:r>
            <a:r>
              <a:rPr lang="en-IN" spc="114" dirty="0">
                <a:latin typeface="Lucida Sans Unicode"/>
                <a:cs typeface="Lucida Sans Unicode"/>
              </a:rPr>
              <a:t>M </a:t>
            </a:r>
            <a:r>
              <a:rPr lang="en-IN" spc="114" dirty="0" err="1">
                <a:latin typeface="Lucida Sans Unicode"/>
                <a:cs typeface="Lucida Sans Unicode"/>
              </a:rPr>
              <a:t>Lokeshraja</a:t>
            </a:r>
            <a:endParaRPr lang="en-GB" dirty="0">
              <a:latin typeface="Lucida Sans Unicode"/>
              <a:cs typeface="Lucida Sans Unicode"/>
            </a:endParaRPr>
          </a:p>
          <a:p>
            <a:pPr marL="12700" marR="79375" indent="-635">
              <a:lnSpc>
                <a:spcPts val="2030"/>
              </a:lnSpc>
              <a:spcBef>
                <a:spcPts val="110"/>
              </a:spcBef>
            </a:pPr>
            <a:r>
              <a:rPr sz="1800" spc="55" dirty="0">
                <a:latin typeface="Lucida Sans Unicode"/>
                <a:cs typeface="Lucida Sans Unicode"/>
              </a:rPr>
              <a:t>B</a:t>
            </a:r>
            <a:r>
              <a:rPr sz="1800" dirty="0">
                <a:latin typeface="Lucida Sans Unicode"/>
                <a:cs typeface="Lucida Sans Unicode"/>
              </a:rPr>
              <a:t>a</a:t>
            </a:r>
            <a:r>
              <a:rPr sz="1800" spc="70" dirty="0">
                <a:latin typeface="Lucida Sans Unicode"/>
                <a:cs typeface="Lucida Sans Unicode"/>
              </a:rPr>
              <a:t>t</a:t>
            </a:r>
            <a:r>
              <a:rPr sz="1800" spc="35" dirty="0">
                <a:latin typeface="Lucida Sans Unicode"/>
                <a:cs typeface="Lucida Sans Unicode"/>
              </a:rPr>
              <a:t>c</a:t>
            </a:r>
            <a:r>
              <a:rPr sz="1800" spc="-60" dirty="0">
                <a:latin typeface="Lucida Sans Unicode"/>
                <a:cs typeface="Lucida Sans Unicode"/>
              </a:rPr>
              <a:t>h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140" dirty="0">
                <a:latin typeface="Lucida Sans Unicode"/>
                <a:cs typeface="Lucida Sans Unicode"/>
              </a:rPr>
              <a:t>: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sz="1800" spc="-305" dirty="0">
                <a:latin typeface="Lucida Sans Unicode"/>
                <a:cs typeface="Lucida Sans Unicode"/>
              </a:rPr>
              <a:t>-</a:t>
            </a:r>
            <a:r>
              <a:rPr sz="1800" spc="110" dirty="0">
                <a:latin typeface="Lucida Sans Unicode"/>
                <a:cs typeface="Lucida Sans Unicode"/>
              </a:rPr>
              <a:t> </a:t>
            </a:r>
            <a:r>
              <a:rPr lang="en-GB" spc="-160" dirty="0">
                <a:latin typeface="Lucida Sans Unicode"/>
                <a:cs typeface="Lucida Sans Unicode"/>
              </a:rPr>
              <a:t>A</a:t>
            </a:r>
            <a:r>
              <a:rPr lang="en-GB" spc="40" dirty="0">
                <a:latin typeface="Lucida Sans Unicode"/>
                <a:cs typeface="Lucida Sans Unicode"/>
              </a:rPr>
              <a:t>53</a:t>
            </a:r>
            <a:endParaRPr sz="18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>
                <a:solidFill>
                  <a:srgbClr val="822836"/>
                </a:solidFill>
              </a:rPr>
              <a:t>H</a:t>
            </a:r>
            <a:r>
              <a:rPr spc="5" dirty="0">
                <a:solidFill>
                  <a:srgbClr val="822836"/>
                </a:solidFill>
              </a:rPr>
              <a:t>o</a:t>
            </a:r>
            <a:r>
              <a:rPr spc="30" dirty="0">
                <a:solidFill>
                  <a:srgbClr val="822836"/>
                </a:solidFill>
              </a:rPr>
              <a:t>w</a:t>
            </a:r>
            <a:r>
              <a:rPr spc="-13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doe</a:t>
            </a:r>
            <a:r>
              <a:rPr spc="160" dirty="0">
                <a:solidFill>
                  <a:srgbClr val="822836"/>
                </a:solidFill>
              </a:rPr>
              <a:t>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</a:t>
            </a:r>
            <a:r>
              <a:rPr spc="20" dirty="0">
                <a:solidFill>
                  <a:srgbClr val="822836"/>
                </a:solidFill>
              </a:rPr>
              <a:t>ork</a:t>
            </a:r>
            <a:r>
              <a:rPr spc="160" dirty="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948170" cy="30721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2415" marR="290830" indent="-26035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2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submit,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list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ﬂights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appear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details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availability,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timings,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price,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details.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happen?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1270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20" dirty="0">
                <a:latin typeface="Trebuchet MS"/>
                <a:cs typeface="Trebuchet MS"/>
              </a:rPr>
              <a:t>To </a:t>
            </a:r>
            <a:r>
              <a:rPr sz="1200" spc="10" dirty="0">
                <a:latin typeface="Trebuchet MS"/>
                <a:cs typeface="Trebuchet MS"/>
              </a:rPr>
              <a:t>provide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20" dirty="0">
                <a:latin typeface="Trebuchet MS"/>
                <a:cs typeface="Trebuchet MS"/>
              </a:rPr>
              <a:t>accurate </a:t>
            </a:r>
            <a:r>
              <a:rPr sz="1200" spc="-20" dirty="0">
                <a:latin typeface="Trebuchet MS"/>
                <a:cs typeface="Trebuchet MS"/>
              </a:rPr>
              <a:t>data,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platform </a:t>
            </a:r>
            <a:r>
              <a:rPr sz="1200" spc="70" dirty="0">
                <a:latin typeface="Trebuchet MS"/>
                <a:cs typeface="Trebuchet MS"/>
              </a:rPr>
              <a:t>sends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75" dirty="0">
                <a:latin typeface="Trebuchet MS"/>
                <a:cs typeface="Trebuchet MS"/>
              </a:rPr>
              <a:t>so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relevant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through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responds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vi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-30" dirty="0">
                <a:latin typeface="Trebuchet MS"/>
                <a:cs typeface="Trebuchet MS"/>
              </a:rPr>
              <a:t>orm.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dirty="0">
                <a:latin typeface="Trebuchet MS"/>
                <a:cs typeface="Trebuchet MS"/>
              </a:rPr>
              <a:t>Here,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intermediate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streamlines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sharing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process.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hand,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airline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35" dirty="0">
                <a:latin typeface="Trebuchet MS"/>
                <a:cs typeface="Trebuchet MS"/>
              </a:rPr>
              <a:t>and ﬂight </a:t>
            </a:r>
            <a:r>
              <a:rPr sz="1200" spc="40" dirty="0">
                <a:latin typeface="Trebuchet MS"/>
                <a:cs typeface="Trebuchet MS"/>
              </a:rPr>
              <a:t>booking </a:t>
            </a:r>
            <a:r>
              <a:rPr sz="1200" spc="5" dirty="0">
                <a:latin typeface="Trebuchet MS"/>
                <a:cs typeface="Trebuchet MS"/>
              </a:rPr>
              <a:t>platform </a:t>
            </a:r>
            <a:r>
              <a:rPr sz="1200" spc="15" dirty="0">
                <a:latin typeface="Trebuchet MS"/>
                <a:cs typeface="Trebuchet MS"/>
              </a:rPr>
              <a:t>act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endpoints. </a:t>
            </a:r>
            <a:r>
              <a:rPr sz="1200" spc="50" dirty="0">
                <a:latin typeface="Trebuchet MS"/>
                <a:cs typeface="Trebuchet MS"/>
              </a:rPr>
              <a:t>When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50" dirty="0">
                <a:latin typeface="Trebuchet MS"/>
                <a:cs typeface="Trebuchet MS"/>
              </a:rPr>
              <a:t>comes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communicating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endpoints,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namely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works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ways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SOAP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8001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understood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basic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terminologies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6418580" cy="335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rebuchet MS"/>
                <a:cs typeface="Trebuchet MS"/>
              </a:rPr>
              <a:t>4.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Print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female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employees.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buChar char="&gt;"/>
              <a:tabLst>
                <a:tab pos="132080" algn="l"/>
              </a:tabLst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femaleEmp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gender: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“female”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 marL="12700" marR="3475354">
              <a:lnSpc>
                <a:spcPct val="304200"/>
              </a:lnSpc>
            </a:pP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5" dirty="0">
                <a:latin typeface="Trebuchet MS"/>
                <a:cs typeface="Trebuchet MS"/>
              </a:rPr>
              <a:t>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&lt;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25" dirty="0">
                <a:latin typeface="Trebuchet MS"/>
                <a:cs typeface="Trebuchet MS"/>
              </a:rPr>
              <a:t>ema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mp.</a:t>
            </a:r>
            <a:r>
              <a:rPr sz="1200" spc="-1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55" dirty="0">
                <a:latin typeface="Trebuchet MS"/>
                <a:cs typeface="Trebuchet MS"/>
              </a:rPr>
              <a:t>t()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5" dirty="0">
                <a:latin typeface="Trebuchet MS"/>
                <a:cs typeface="Trebuchet MS"/>
              </a:rPr>
              <a:t>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i++){  </a:t>
            </a:r>
            <a:r>
              <a:rPr sz="1200" spc="-5" dirty="0">
                <a:latin typeface="Trebuchet MS"/>
                <a:cs typeface="Trebuchet MS"/>
              </a:rPr>
              <a:t>pr</a:t>
            </a:r>
            <a:r>
              <a:rPr sz="1200" spc="5" dirty="0">
                <a:latin typeface="Trebuchet MS"/>
                <a:cs typeface="Trebuchet MS"/>
              </a:rPr>
              <a:t>in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25" dirty="0">
                <a:latin typeface="Trebuchet MS"/>
                <a:cs typeface="Trebuchet MS"/>
              </a:rPr>
              <a:t>ema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mp[i].</a:t>
            </a:r>
            <a:r>
              <a:rPr sz="1200" spc="-50" dirty="0">
                <a:latin typeface="Trebuchet MS"/>
                <a:cs typeface="Trebuchet MS"/>
              </a:rPr>
              <a:t>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gender: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"female"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_id:0,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name:1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1st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solution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prints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names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while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2nd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Format.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42462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80" dirty="0"/>
              <a:t>M</a:t>
            </a:r>
            <a:r>
              <a:rPr spc="45" dirty="0"/>
              <a:t>anua</a:t>
            </a:r>
            <a:r>
              <a:rPr spc="25" dirty="0"/>
              <a:t>l</a:t>
            </a:r>
            <a:r>
              <a:rPr spc="-110" dirty="0"/>
              <a:t> </a:t>
            </a:r>
            <a:r>
              <a:rPr spc="140" dirty="0"/>
              <a:t>A</a:t>
            </a:r>
            <a:r>
              <a:rPr spc="20" dirty="0"/>
              <a:t>uthe</a:t>
            </a:r>
            <a:r>
              <a:rPr spc="-5" dirty="0"/>
              <a:t>n</a:t>
            </a:r>
            <a:r>
              <a:rPr spc="15" dirty="0"/>
              <a:t>ti</a:t>
            </a:r>
            <a:r>
              <a:rPr spc="20" dirty="0"/>
              <a:t>c</a:t>
            </a:r>
            <a:r>
              <a:rPr spc="35" dirty="0"/>
              <a:t>a</a:t>
            </a:r>
            <a:r>
              <a:rPr spc="5" dirty="0"/>
              <a:t>tio</a:t>
            </a:r>
            <a:r>
              <a:rPr spc="15" dirty="0"/>
              <a:t>n</a:t>
            </a:r>
            <a:r>
              <a:rPr spc="-110" dirty="0"/>
              <a:t> </a:t>
            </a:r>
            <a:r>
              <a:rPr spc="45" dirty="0"/>
              <a:t>usi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-15" dirty="0"/>
              <a:t>J</a:t>
            </a:r>
            <a:r>
              <a:rPr spc="25" dirty="0"/>
              <a:t>W</a:t>
            </a:r>
            <a:r>
              <a:rPr spc="-110" dirty="0"/>
              <a:t>T</a:t>
            </a:r>
            <a:r>
              <a:rPr spc="-130" dirty="0"/>
              <a:t>,</a:t>
            </a:r>
            <a:r>
              <a:rPr spc="-114" dirty="0"/>
              <a:t> </a:t>
            </a:r>
            <a:r>
              <a:rPr spc="90" dirty="0"/>
              <a:t>P</a:t>
            </a:r>
            <a:r>
              <a:rPr spc="55" dirty="0"/>
              <a:t>a</a:t>
            </a:r>
            <a:r>
              <a:rPr spc="155" dirty="0"/>
              <a:t>s</a:t>
            </a:r>
            <a:r>
              <a:rPr spc="60" dirty="0"/>
              <a:t>spo</a:t>
            </a:r>
            <a:r>
              <a:rPr spc="40" dirty="0"/>
              <a:t>r</a:t>
            </a:r>
            <a:r>
              <a:rPr spc="-20" dirty="0"/>
              <a:t>t.js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3201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web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aspects,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implement authentication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(You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here).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session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cookie.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294005" indent="-262255" algn="just">
              <a:lnSpc>
                <a:spcPct val="100000"/>
              </a:lnSpc>
              <a:buFont typeface="Lucida Sans Unicode"/>
              <a:buChar char="▪"/>
              <a:tabLst>
                <a:tab pos="274955" algn="l"/>
              </a:tabLst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Tokens: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obtain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short-lived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expires.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521346"/>
            <a:ext cx="730821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Since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aren’t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valid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extended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period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reasons,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re-authenticate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never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exposed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client-side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compromised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it’ll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expired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short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duration.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sending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instead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one,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token.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runtime,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13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</a:pP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ookie.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816" y="2151873"/>
              <a:ext cx="4185339" cy="20323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521346"/>
            <a:ext cx="70567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FFFFFF"/>
                </a:solidFill>
                <a:latin typeface="Trebuchet MS"/>
                <a:cs typeface="Trebuchet MS"/>
              </a:rPr>
              <a:t>Auth</a:t>
            </a:r>
            <a:r>
              <a:rPr sz="13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Trebuchet MS"/>
                <a:cs typeface="Trebuchet MS"/>
              </a:rPr>
              <a:t>Persistence:</a:t>
            </a:r>
            <a:r>
              <a:rPr sz="13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persist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refresh,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expires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6185" y="2128318"/>
              <a:ext cx="4351897" cy="1943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35358"/>
            <a:ext cx="6610350" cy="2059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155" dirty="0">
                <a:solidFill>
                  <a:srgbClr val="822836"/>
                </a:solidFill>
                <a:latin typeface="Trebuchet MS"/>
                <a:cs typeface="Trebuchet MS"/>
              </a:rPr>
              <a:t>1:</a:t>
            </a:r>
            <a:r>
              <a:rPr sz="1200" b="1" spc="-9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initialize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index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env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ﬁle.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(Make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sure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installed)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nit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-</a:t>
            </a:r>
            <a:r>
              <a:rPr sz="1200" spc="50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nd</a:t>
            </a:r>
            <a:r>
              <a:rPr sz="1200" spc="-1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x.j</a:t>
            </a:r>
            <a:r>
              <a:rPr sz="1200" spc="-25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.e</a:t>
            </a:r>
            <a:r>
              <a:rPr sz="1200" spc="-65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 marR="677545">
              <a:lnSpc>
                <a:spcPct val="152100"/>
              </a:lnSpc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30" dirty="0">
                <a:solidFill>
                  <a:srgbClr val="822836"/>
                </a:solidFill>
                <a:latin typeface="Trebuchet MS"/>
                <a:cs typeface="Trebuchet MS"/>
              </a:rPr>
              <a:t>2: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required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dependencies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editor.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cookie-parser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dotenv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jsonwebtoken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gdLst/>
              <a:ahLst/>
              <a:cxn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39915" cy="132969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25" dirty="0">
                <a:solidFill>
                  <a:srgbClr val="822836"/>
                </a:solidFill>
                <a:latin typeface="Trebuchet MS"/>
                <a:cs typeface="Trebuchet MS"/>
              </a:rPr>
              <a:t>Pr</a:t>
            </a:r>
            <a:r>
              <a:rPr sz="1200" b="1" spc="-15" dirty="0">
                <a:solidFill>
                  <a:srgbClr val="822836"/>
                </a:solidFill>
                <a:latin typeface="Trebuchet MS"/>
                <a:cs typeface="Trebuchet MS"/>
              </a:rPr>
              <a:t>oje</a:t>
            </a:r>
            <a:r>
              <a:rPr sz="1200" b="1" spc="-30" dirty="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sz="1200" b="1" spc="20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tru</a:t>
            </a:r>
            <a:r>
              <a:rPr sz="1200" b="1" spc="-10" dirty="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u</a:t>
            </a:r>
            <a:r>
              <a:rPr sz="1200" b="1" spc="-25" dirty="0">
                <a:solidFill>
                  <a:srgbClr val="822836"/>
                </a:solidFill>
                <a:latin typeface="Trebuchet MS"/>
                <a:cs typeface="Trebuchet MS"/>
              </a:rPr>
              <a:t>r</a:t>
            </a:r>
            <a:r>
              <a:rPr sz="1200" b="1" spc="-65" dirty="0">
                <a:solidFill>
                  <a:srgbClr val="822836"/>
                </a:solidFill>
                <a:latin typeface="Trebuchet MS"/>
                <a:cs typeface="Trebuchet MS"/>
              </a:rPr>
              <a:t>e: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0800"/>
              </a:lnSpc>
              <a:spcBef>
                <a:spcPts val="93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5" dirty="0">
                <a:latin typeface="Trebuchet MS"/>
                <a:cs typeface="Trebuchet MS"/>
              </a:rPr>
              <a:t>We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-5" dirty="0">
                <a:latin typeface="Trebuchet MS"/>
                <a:cs typeface="Trebuchet MS"/>
              </a:rPr>
              <a:t>write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0" dirty="0">
                <a:latin typeface="Trebuchet MS"/>
                <a:cs typeface="Trebuchet MS"/>
              </a:rPr>
              <a:t>authentication </a:t>
            </a:r>
            <a:r>
              <a:rPr sz="1200" spc="30" dirty="0">
                <a:latin typeface="Trebuchet MS"/>
                <a:cs typeface="Trebuchet MS"/>
              </a:rPr>
              <a:t>logic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-25" dirty="0">
                <a:latin typeface="Trebuchet MS"/>
                <a:cs typeface="Trebuchet MS"/>
              </a:rPr>
              <a:t>Index.js. </a:t>
            </a:r>
            <a:r>
              <a:rPr sz="1200" spc="-35" dirty="0">
                <a:latin typeface="Trebuchet MS"/>
                <a:cs typeface="Trebuchet MS"/>
              </a:rPr>
              <a:t>We’ll </a:t>
            </a:r>
            <a:r>
              <a:rPr sz="1200" spc="40" dirty="0">
                <a:latin typeface="Trebuchet MS"/>
                <a:cs typeface="Trebuchet MS"/>
              </a:rPr>
              <a:t>ﬁrst </a:t>
            </a:r>
            <a:r>
              <a:rPr sz="1200" spc="5" dirty="0">
                <a:latin typeface="Trebuchet MS"/>
                <a:cs typeface="Trebuchet MS"/>
              </a:rPr>
              <a:t>create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40" dirty="0">
                <a:latin typeface="Trebuchet MS"/>
                <a:cs typeface="Trebuchet MS"/>
              </a:rPr>
              <a:t>app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routes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refresh.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request,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credentials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15" dirty="0">
                <a:latin typeface="Trebuchet MS"/>
                <a:cs typeface="Trebuchet MS"/>
              </a:rPr>
              <a:t>match </a:t>
            </a:r>
            <a:r>
              <a:rPr sz="1200" spc="-55" dirty="0">
                <a:latin typeface="Trebuchet MS"/>
                <a:cs typeface="Trebuchet MS"/>
              </a:rPr>
              <a:t>it’ll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25" dirty="0">
                <a:latin typeface="Trebuchet MS"/>
                <a:cs typeface="Trebuchet MS"/>
              </a:rPr>
              <a:t>refresh </a:t>
            </a:r>
            <a:r>
              <a:rPr sz="1200" spc="15" dirty="0">
                <a:latin typeface="Trebuchet MS"/>
                <a:cs typeface="Trebuchet MS"/>
              </a:rPr>
              <a:t>token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65" dirty="0">
                <a:latin typeface="Trebuchet MS"/>
                <a:cs typeface="Trebuchet MS"/>
              </a:rPr>
              <a:t>access </a:t>
            </a:r>
            <a:r>
              <a:rPr sz="1200" spc="15" dirty="0">
                <a:latin typeface="Trebuchet MS"/>
                <a:cs typeface="Trebuchet MS"/>
              </a:rPr>
              <a:t>token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0" dirty="0">
                <a:latin typeface="Trebuchet MS"/>
                <a:cs typeface="Trebuchet MS"/>
              </a:rPr>
              <a:t>response. The </a:t>
            </a:r>
            <a:r>
              <a:rPr sz="1200" spc="25" dirty="0">
                <a:latin typeface="Trebuchet MS"/>
                <a:cs typeface="Trebuchet MS"/>
              </a:rPr>
              <a:t> refresh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it’ll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verify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refresh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token,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respond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otherwise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throw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error.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3771" y="1898335"/>
              <a:ext cx="2857499" cy="2171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gdLst/>
              <a:ahLst/>
              <a:cxn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35358"/>
            <a:ext cx="6398895" cy="298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Example: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routes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refresh.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index.js:</a:t>
            </a:r>
            <a:endParaRPr sz="1200">
              <a:latin typeface="Trebuchet MS"/>
              <a:cs typeface="Trebuchet MS"/>
            </a:endParaRPr>
          </a:p>
          <a:p>
            <a:pPr marL="12700" marR="3980179">
              <a:lnSpc>
                <a:spcPct val="304200"/>
              </a:lnSpc>
            </a:pPr>
            <a:r>
              <a:rPr sz="1200" spc="40" dirty="0">
                <a:latin typeface="Trebuchet MS"/>
                <a:cs typeface="Trebuchet MS"/>
              </a:rPr>
              <a:t>const </a:t>
            </a:r>
            <a:r>
              <a:rPr sz="1200" spc="10" dirty="0">
                <a:latin typeface="Trebuchet MS"/>
                <a:cs typeface="Trebuchet MS"/>
              </a:rPr>
              <a:t>dotenv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5" dirty="0">
                <a:latin typeface="Trebuchet MS"/>
                <a:cs typeface="Trebuchet MS"/>
              </a:rPr>
              <a:t>require('dotenv');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  <a:p>
            <a:pPr marL="12700" marR="3190875">
              <a:lnSpc>
                <a:spcPct val="3042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ookiepa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15" dirty="0">
                <a:latin typeface="Trebuchet MS"/>
                <a:cs typeface="Trebuchet MS"/>
              </a:rPr>
              <a:t>ooki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-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ser</a:t>
            </a:r>
            <a:r>
              <a:rPr sz="1200" spc="-40" dirty="0">
                <a:latin typeface="Trebuchet MS"/>
                <a:cs typeface="Trebuchet MS"/>
              </a:rPr>
              <a:t>');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j</a:t>
            </a:r>
            <a:r>
              <a:rPr sz="1200" spc="-55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e('jso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b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40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bodyParser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require('body-parser');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520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70" dirty="0">
                <a:latin typeface="Trebuchet MS"/>
                <a:cs typeface="Trebuchet MS"/>
              </a:rPr>
              <a:t>ﬁ</a:t>
            </a:r>
            <a:r>
              <a:rPr sz="1200" spc="120" dirty="0">
                <a:latin typeface="Trebuchet MS"/>
                <a:cs typeface="Trebuchet MS"/>
              </a:rPr>
              <a:t>g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10" dirty="0">
                <a:latin typeface="Trebuchet MS"/>
                <a:cs typeface="Trebuchet MS"/>
              </a:rPr>
              <a:t>o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10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dotenv.conﬁg();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340518"/>
            <a:ext cx="156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42976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Setting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middlewares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parse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cookies</a:t>
            </a:r>
            <a:endParaRPr sz="1200">
              <a:latin typeface="Trebuchet MS"/>
              <a:cs typeface="Trebuchet MS"/>
            </a:endParaRPr>
          </a:p>
          <a:p>
            <a:pPr marL="12700" marR="852805">
              <a:lnSpc>
                <a:spcPct val="200000"/>
              </a:lnSpc>
            </a:pPr>
            <a:r>
              <a:rPr sz="1200" spc="-5" dirty="0">
                <a:latin typeface="Trebuchet MS"/>
                <a:cs typeface="Trebuchet MS"/>
              </a:rPr>
              <a:t>app.use(express.json());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app.use(express.urlencoded({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extended: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false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}));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app.use(cookieparser());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9799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userCredentials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 marR="5080" indent="127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username: </a:t>
            </a:r>
            <a:r>
              <a:rPr sz="1200" spc="5" dirty="0">
                <a:latin typeface="Trebuchet MS"/>
                <a:cs typeface="Trebuchet MS"/>
              </a:rPr>
              <a:t>'admin',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password: </a:t>
            </a:r>
            <a:r>
              <a:rPr sz="1200" spc="15" dirty="0">
                <a:latin typeface="Trebuchet MS"/>
                <a:cs typeface="Trebuchet MS"/>
              </a:rPr>
              <a:t>'admin123',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45" dirty="0">
                <a:latin typeface="Trebuchet MS"/>
                <a:cs typeface="Trebuchet MS"/>
              </a:rPr>
              <a:t>n</a:t>
            </a:r>
            <a:r>
              <a:rPr sz="1200" spc="55" dirty="0">
                <a:latin typeface="Trebuchet MS"/>
                <a:cs typeface="Trebuchet MS"/>
              </a:rPr>
              <a:t>@</a:t>
            </a:r>
            <a:r>
              <a:rPr sz="1200" spc="85" dirty="0">
                <a:latin typeface="Trebuchet MS"/>
                <a:cs typeface="Trebuchet MS"/>
              </a:rPr>
              <a:t>gm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10" dirty="0">
                <a:latin typeface="Trebuchet MS"/>
                <a:cs typeface="Trebuchet MS"/>
              </a:rPr>
              <a:t>l</a:t>
            </a:r>
            <a:r>
              <a:rPr sz="1200" spc="-50" dirty="0">
                <a:latin typeface="Trebuchet MS"/>
                <a:cs typeface="Trebuchet MS"/>
              </a:rPr>
              <a:t>.</a:t>
            </a:r>
            <a:r>
              <a:rPr sz="1200" spc="-7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-25" dirty="0">
                <a:latin typeface="Trebuchet MS"/>
                <a:cs typeface="Trebuchet MS"/>
              </a:rPr>
              <a:t>m</a:t>
            </a:r>
            <a:r>
              <a:rPr sz="1200" spc="105" dirty="0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437798"/>
            <a:ext cx="3658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app.post('/login',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=&gt;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 marR="5080" indent="127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21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Destructuring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username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body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usern</a:t>
            </a:r>
            <a:r>
              <a:rPr sz="1200" spc="-15" dirty="0">
                <a:latin typeface="Trebuchet MS"/>
                <a:cs typeface="Trebuchet MS"/>
              </a:rPr>
              <a:t>ame,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349440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Che</a:t>
            </a:r>
            <a:r>
              <a:rPr sz="1200" spc="40" dirty="0">
                <a:latin typeface="Trebuchet MS"/>
                <a:cs typeface="Trebuchet MS"/>
              </a:rPr>
              <a:t>c</a:t>
            </a:r>
            <a:r>
              <a:rPr sz="1200" spc="5" dirty="0">
                <a:latin typeface="Trebuchet MS"/>
                <a:cs typeface="Trebuchet MS"/>
              </a:rPr>
              <a:t>k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  <a:p>
            <a:pPr marL="308610" marR="5080" indent="-148590">
              <a:lnSpc>
                <a:spcPct val="200000"/>
              </a:lnSpc>
            </a:pP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(username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===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userCredentials.username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&amp;&amp;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===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userCredentials.password)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93" y="1706278"/>
            <a:ext cx="300037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Trebuchet MS"/>
                <a:cs typeface="Trebuchet MS"/>
              </a:rPr>
              <a:t>//c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marL="160655" marR="160020" indent="-148590">
              <a:lnSpc>
                <a:spcPct val="200000"/>
              </a:lnSpc>
            </a:pPr>
            <a:r>
              <a:rPr sz="1200" spc="40" dirty="0">
                <a:latin typeface="Trebuchet MS"/>
                <a:cs typeface="Trebuchet MS"/>
              </a:rPr>
              <a:t>const accessToken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20" dirty="0">
                <a:latin typeface="Trebuchet MS"/>
                <a:cs typeface="Trebuchet MS"/>
              </a:rPr>
              <a:t>jwt.sign({ 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 </a:t>
            </a:r>
            <a:r>
              <a:rPr sz="1200" spc="15" dirty="0">
                <a:latin typeface="Trebuchet MS"/>
                <a:cs typeface="Trebuchet MS"/>
              </a:rPr>
              <a:t>userCredentials.username,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userC</a:t>
            </a:r>
            <a:r>
              <a:rPr sz="1200" spc="25" dirty="0">
                <a:latin typeface="Trebuchet MS"/>
                <a:cs typeface="Trebuchet MS"/>
              </a:rPr>
              <a:t>rede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s.em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marL="160655" marR="5080" indent="-146685">
              <a:lnSpc>
                <a:spcPct val="2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40" dirty="0">
                <a:latin typeface="Trebuchet MS"/>
                <a:cs typeface="Trebuchet MS"/>
              </a:rPr>
              <a:t>.</a:t>
            </a:r>
            <a:r>
              <a:rPr sz="1200" spc="95" dirty="0">
                <a:latin typeface="Trebuchet MS"/>
                <a:cs typeface="Trebuchet MS"/>
              </a:rPr>
              <a:t>A</a:t>
            </a:r>
            <a:r>
              <a:rPr sz="1200" spc="105" dirty="0">
                <a:latin typeface="Trebuchet MS"/>
                <a:cs typeface="Trebuchet MS"/>
              </a:rPr>
              <a:t>CC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229" dirty="0">
                <a:latin typeface="Trebuchet MS"/>
                <a:cs typeface="Trebuchet MS"/>
              </a:rPr>
              <a:t>S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756" y="705761"/>
            <a:ext cx="7007225" cy="278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you’re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custom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know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terminologies.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85" dirty="0">
                <a:latin typeface="Trebuchet MS"/>
                <a:cs typeface="Trebuchet MS"/>
              </a:rPr>
              <a:t>AP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K</a:t>
            </a:r>
            <a:r>
              <a:rPr sz="1200" b="1" spc="-20" dirty="0">
                <a:latin typeface="Trebuchet MS"/>
                <a:cs typeface="Trebuchet MS"/>
              </a:rPr>
              <a:t>e</a:t>
            </a:r>
            <a:r>
              <a:rPr sz="1200" b="1" spc="35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298450" marR="22860">
              <a:lnSpc>
                <a:spcPct val="100000"/>
              </a:lnSpc>
              <a:spcBef>
                <a:spcPts val="5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unique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passed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computer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programs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user,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developer,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program.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10" dirty="0">
                <a:latin typeface="Trebuchet MS"/>
                <a:cs typeface="Trebuchet MS"/>
              </a:rPr>
              <a:t>Endpoint</a:t>
            </a: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200" spc="5" dirty="0">
                <a:latin typeface="Trebuchet MS"/>
                <a:cs typeface="Trebuchet MS"/>
              </a:rPr>
              <a:t>Interaction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touchpoints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Endpoint.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60" dirty="0">
                <a:latin typeface="Trebuchet MS"/>
                <a:cs typeface="Trebuchet MS"/>
              </a:rPr>
              <a:t>JSON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50"/>
              </a:spcBef>
            </a:pP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5" dirty="0">
                <a:latin typeface="Trebuchet MS"/>
                <a:cs typeface="Trebuchet MS"/>
              </a:rPr>
              <a:t>(JavaScript </a:t>
            </a:r>
            <a:r>
              <a:rPr sz="1200" dirty="0">
                <a:latin typeface="Trebuchet MS"/>
                <a:cs typeface="Trebuchet MS"/>
              </a:rPr>
              <a:t>Object </a:t>
            </a:r>
            <a:r>
              <a:rPr sz="1200" spc="25" dirty="0">
                <a:latin typeface="Trebuchet MS"/>
                <a:cs typeface="Trebuchet MS"/>
              </a:rPr>
              <a:t>Notion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dirty="0">
                <a:latin typeface="Trebuchet MS"/>
                <a:cs typeface="Trebuchet MS"/>
              </a:rPr>
              <a:t>format)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10" dirty="0">
                <a:latin typeface="Trebuchet MS"/>
                <a:cs typeface="Trebuchet MS"/>
              </a:rPr>
              <a:t>format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55" dirty="0">
                <a:latin typeface="Trebuchet MS"/>
                <a:cs typeface="Trebuchet MS"/>
              </a:rPr>
              <a:t>used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interchange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interchange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occur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355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xp</a:t>
            </a:r>
            <a:r>
              <a:rPr sz="1200" spc="20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60" dirty="0">
                <a:latin typeface="Trebuchet MS"/>
                <a:cs typeface="Trebuchet MS"/>
              </a:rPr>
              <a:t>//</a:t>
            </a:r>
            <a:r>
              <a:rPr sz="1200" spc="-14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</a:t>
            </a:r>
            <a:r>
              <a:rPr sz="1200" spc="4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93" y="1340518"/>
            <a:ext cx="4244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105" dirty="0">
                <a:latin typeface="Trebuchet MS"/>
                <a:cs typeface="Trebuchet MS"/>
              </a:rPr>
              <a:t>RE</a:t>
            </a:r>
            <a:r>
              <a:rPr sz="1200" spc="95" dirty="0">
                <a:latin typeface="Trebuchet MS"/>
                <a:cs typeface="Trebuchet MS"/>
              </a:rPr>
              <a:t>FRE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65" dirty="0">
                <a:latin typeface="Trebuchet MS"/>
                <a:cs typeface="Trebuchet MS"/>
              </a:rPr>
              <a:t>H</a:t>
            </a:r>
            <a:r>
              <a:rPr sz="1200" spc="-20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xp</a:t>
            </a:r>
            <a:r>
              <a:rPr sz="1200" spc="20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5" dirty="0">
                <a:latin typeface="Trebuchet MS"/>
                <a:cs typeface="Trebuchet MS"/>
              </a:rPr>
              <a:t>sIn: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'1</a:t>
            </a:r>
            <a:r>
              <a:rPr sz="1200" spc="-5" dirty="0">
                <a:latin typeface="Trebuchet MS"/>
                <a:cs typeface="Trebuchet MS"/>
              </a:rPr>
              <a:t>d</a:t>
            </a:r>
            <a:r>
              <a:rPr sz="1200" spc="105" dirty="0">
                <a:latin typeface="Trebuchet MS"/>
                <a:cs typeface="Trebuchet MS"/>
              </a:rPr>
              <a:t>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889" y="2803558"/>
            <a:ext cx="3389629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Assigning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refresh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http-only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 marL="308610" marR="5080" indent="-148590">
              <a:lnSpc>
                <a:spcPct val="200000"/>
              </a:lnSpc>
            </a:pPr>
            <a:r>
              <a:rPr sz="1200" spc="-5" dirty="0">
                <a:latin typeface="Trebuchet MS"/>
                <a:cs typeface="Trebuchet MS"/>
              </a:rPr>
              <a:t>res.cookie('jwt',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refreshToken,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httpOnly: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sameSite: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'None',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secure: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endParaRPr sz="1200">
              <a:latin typeface="Trebuchet MS"/>
              <a:cs typeface="Trebuchet MS"/>
            </a:endParaRPr>
          </a:p>
          <a:p>
            <a:pPr marL="160655" marR="942340" indent="147955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maxAge: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24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60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60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1000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119879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06495" algn="ctr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10" dirty="0">
                <a:latin typeface="Trebuchet MS"/>
                <a:cs typeface="Trebuchet MS"/>
              </a:rPr>
              <a:t>authori</a:t>
            </a:r>
            <a:r>
              <a:rPr sz="1200" spc="5" dirty="0">
                <a:latin typeface="Trebuchet MS"/>
                <a:cs typeface="Trebuchet MS"/>
              </a:rPr>
              <a:t>z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85" dirty="0">
                <a:latin typeface="Trebuchet MS"/>
                <a:cs typeface="Trebuchet MS"/>
              </a:rPr>
              <a:t>'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 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g</a:t>
            </a:r>
            <a:r>
              <a:rPr sz="1200" spc="-95" dirty="0">
                <a:latin typeface="Trebuchet MS"/>
                <a:cs typeface="Trebuchet MS"/>
              </a:rPr>
              <a:t>e</a:t>
            </a:r>
            <a:r>
              <a:rPr sz="1200" spc="-6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'I</a:t>
            </a:r>
            <a:r>
              <a:rPr sz="1200" spc="6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105" dirty="0">
                <a:latin typeface="Trebuchet MS"/>
                <a:cs typeface="Trebuchet MS"/>
              </a:rPr>
              <a:t>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R="3739515" algn="ctr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803558"/>
            <a:ext cx="230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app.p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t('/</a:t>
            </a:r>
            <a:r>
              <a:rPr sz="1200" spc="-5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s</a:t>
            </a:r>
            <a:r>
              <a:rPr sz="1200" spc="20" dirty="0">
                <a:latin typeface="Trebuchet MS"/>
                <a:cs typeface="Trebuchet MS"/>
              </a:rPr>
              <a:t>h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25" dirty="0">
                <a:latin typeface="Trebuchet MS"/>
                <a:cs typeface="Trebuchet MS"/>
              </a:rPr>
              <a:t>=</a:t>
            </a:r>
            <a:r>
              <a:rPr sz="1200" spc="30" dirty="0">
                <a:latin typeface="Trebuchet MS"/>
                <a:cs typeface="Trebuchet MS"/>
              </a:rPr>
              <a:t>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(req.cookies?.jwt)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193" y="3900837"/>
            <a:ext cx="297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Destructuring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req.cookies.jwt;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8653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dirty="0">
                <a:latin typeface="Trebuchet MS"/>
                <a:cs typeface="Trebuchet MS"/>
              </a:rPr>
              <a:t>y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sz="1200" spc="-35" dirty="0">
                <a:latin typeface="Trebuchet MS"/>
                <a:cs typeface="Trebuchet MS"/>
              </a:rPr>
              <a:t>j</a:t>
            </a:r>
            <a:r>
              <a:rPr sz="1200" spc="-55" dirty="0">
                <a:latin typeface="Trebuchet MS"/>
                <a:cs typeface="Trebuchet MS"/>
              </a:rPr>
              <a:t>w</a:t>
            </a:r>
            <a:r>
              <a:rPr sz="1200" spc="-50" dirty="0">
                <a:latin typeface="Trebuchet MS"/>
                <a:cs typeface="Trebuchet MS"/>
              </a:rPr>
              <a:t>t.</a:t>
            </a:r>
            <a:r>
              <a:rPr sz="1200" spc="-80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-10" dirty="0">
                <a:latin typeface="Trebuchet MS"/>
                <a:cs typeface="Trebuchet MS"/>
              </a:rPr>
              <a:t>y(</a:t>
            </a:r>
            <a:r>
              <a:rPr sz="1200" spc="-2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10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-40" dirty="0">
                <a:latin typeface="Trebuchet MS"/>
                <a:cs typeface="Trebuchet MS"/>
              </a:rPr>
              <a:t>en</a:t>
            </a:r>
            <a:r>
              <a:rPr sz="1200" spc="-2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45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105" dirty="0">
                <a:latin typeface="Trebuchet MS"/>
                <a:cs typeface="Trebuchet MS"/>
              </a:rPr>
              <a:t>RE</a:t>
            </a:r>
            <a:r>
              <a:rPr sz="1200" spc="95" dirty="0">
                <a:latin typeface="Trebuchet MS"/>
                <a:cs typeface="Trebuchet MS"/>
              </a:rPr>
              <a:t>FRE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65" dirty="0">
                <a:latin typeface="Trebuchet MS"/>
                <a:cs typeface="Trebuchet MS"/>
              </a:rPr>
              <a:t>H</a:t>
            </a:r>
            <a:r>
              <a:rPr sz="1200" spc="-20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35" dirty="0">
                <a:latin typeface="Trebuchet MS"/>
                <a:cs typeface="Trebuchet MS"/>
              </a:rPr>
              <a:t>, 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decoded)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=&gt;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326" y="2072038"/>
            <a:ext cx="407606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10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65" dirty="0">
                <a:latin typeface="Trebuchet MS"/>
                <a:cs typeface="Trebuchet MS"/>
              </a:rPr>
              <a:t>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20" dirty="0">
                <a:latin typeface="Trebuchet MS"/>
                <a:cs typeface="Trebuchet MS"/>
              </a:rPr>
              <a:t>fe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'Unauthorized'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655" marR="761365" indent="127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5" dirty="0">
                <a:latin typeface="Trebuchet MS"/>
                <a:cs typeface="Trebuchet MS"/>
              </a:rPr>
              <a:t>or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15" dirty="0">
                <a:latin typeface="Trebuchet MS"/>
                <a:cs typeface="Trebuchet MS"/>
              </a:rPr>
              <a:t>en  </a:t>
            </a: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accessToken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10515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968875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userC</a:t>
            </a:r>
            <a:r>
              <a:rPr sz="1200" spc="25" dirty="0">
                <a:latin typeface="Trebuchet MS"/>
                <a:cs typeface="Trebuchet MS"/>
              </a:rPr>
              <a:t>rede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s.em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marL="751205" marR="1382395" indent="-146685">
              <a:lnSpc>
                <a:spcPct val="2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40" dirty="0">
                <a:latin typeface="Trebuchet MS"/>
                <a:cs typeface="Trebuchet MS"/>
              </a:rPr>
              <a:t>.</a:t>
            </a:r>
            <a:r>
              <a:rPr sz="1200" spc="95" dirty="0">
                <a:latin typeface="Trebuchet MS"/>
                <a:cs typeface="Trebuchet MS"/>
              </a:rPr>
              <a:t>A</a:t>
            </a:r>
            <a:r>
              <a:rPr sz="1200" spc="105" dirty="0">
                <a:latin typeface="Trebuchet MS"/>
                <a:cs typeface="Trebuchet MS"/>
              </a:rPr>
              <a:t>CC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229" dirty="0">
                <a:latin typeface="Trebuchet MS"/>
                <a:cs typeface="Trebuchet MS"/>
              </a:rPr>
              <a:t>S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'Unauthorized'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en(p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(</a:t>
            </a:r>
            <a:r>
              <a:rPr sz="1200" spc="-75" dirty="0">
                <a:latin typeface="Trebuchet MS"/>
                <a:cs typeface="Trebuchet MS"/>
              </a:rPr>
              <a:t>) </a:t>
            </a:r>
            <a:r>
              <a:rPr sz="1200" spc="25" dirty="0">
                <a:latin typeface="Trebuchet MS"/>
                <a:cs typeface="Trebuchet MS"/>
              </a:rPr>
              <a:t>=</a:t>
            </a:r>
            <a:r>
              <a:rPr sz="1200" spc="30" dirty="0">
                <a:latin typeface="Trebuchet MS"/>
                <a:cs typeface="Trebuchet MS"/>
              </a:rPr>
              <a:t>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dirty="0">
                <a:latin typeface="Trebuchet MS"/>
                <a:cs typeface="Trebuchet MS"/>
              </a:rPr>
              <a:t>console.log(`Server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active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http://localhost:${process.env.PORT}!`);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65620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Trebuchet MS"/>
                <a:cs typeface="Trebuchet MS"/>
              </a:rPr>
              <a:t>.env: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.env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sensitive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credentials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keys:</a:t>
            </a:r>
            <a:endParaRPr sz="1200">
              <a:latin typeface="Trebuchet MS"/>
              <a:cs typeface="Trebuchet MS"/>
            </a:endParaRPr>
          </a:p>
          <a:p>
            <a:pPr marL="12700" marR="2454910">
              <a:lnSpc>
                <a:spcPct val="200000"/>
              </a:lnSpc>
            </a:pPr>
            <a:r>
              <a:rPr sz="1200" spc="70" dirty="0">
                <a:latin typeface="Trebuchet MS"/>
                <a:cs typeface="Trebuchet MS"/>
              </a:rPr>
              <a:t>PORT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105" dirty="0">
                <a:latin typeface="Trebuchet MS"/>
                <a:cs typeface="Trebuchet MS"/>
              </a:rPr>
              <a:t>5000 </a:t>
            </a:r>
            <a:r>
              <a:rPr sz="1200" spc="11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ACCESS_TOKEN_SECRET=MYSECRETACCESS </a:t>
            </a:r>
            <a:r>
              <a:rPr sz="1200" spc="10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REFRESH_TOKEN_SECRET=MYREFRESHTOKENSECRET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3986" y="1979769"/>
              <a:ext cx="5276026" cy="2739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gdLst/>
              <a:ahLst/>
              <a:cxn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8369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P</a:t>
            </a:r>
            <a:r>
              <a:rPr spc="40" dirty="0"/>
              <a:t>a</a:t>
            </a:r>
            <a:r>
              <a:rPr spc="135" dirty="0"/>
              <a:t>s</a:t>
            </a:r>
            <a:r>
              <a:rPr spc="45" dirty="0"/>
              <a:t>spo</a:t>
            </a:r>
            <a:r>
              <a:rPr spc="25" dirty="0"/>
              <a:t>r</a:t>
            </a:r>
            <a:r>
              <a:rPr spc="30" dirty="0"/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543" y="1138468"/>
            <a:ext cx="429641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429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middleware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Node.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singular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requests.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practical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good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practice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mod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e,</a:t>
            </a:r>
            <a:endParaRPr sz="1300">
              <a:latin typeface="Trebuchet MS"/>
              <a:cs typeface="Trebuchet MS"/>
            </a:endParaRPr>
          </a:p>
          <a:p>
            <a:pPr marL="274320" marR="5080">
              <a:lnSpc>
                <a:spcPct val="100000"/>
              </a:lnSpc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you.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auto-generate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DB.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ﬁeld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password,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instead,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gdLst/>
              <a:ahLst/>
              <a:cxn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31457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W</a:t>
            </a:r>
            <a:r>
              <a:rPr spc="20" dirty="0"/>
              <a:t>h</a:t>
            </a:r>
            <a:r>
              <a:rPr spc="40" dirty="0"/>
              <a:t>y</a:t>
            </a:r>
            <a:r>
              <a:rPr spc="-125" dirty="0"/>
              <a:t> </a:t>
            </a:r>
            <a:r>
              <a:rPr spc="140" dirty="0"/>
              <a:t>s</a:t>
            </a:r>
            <a:r>
              <a:rPr spc="60" dirty="0"/>
              <a:t>a</a:t>
            </a:r>
            <a:r>
              <a:rPr spc="-20" dirty="0"/>
              <a:t>l</a:t>
            </a:r>
            <a:r>
              <a:rPr spc="-15" dirty="0"/>
              <a:t>t</a:t>
            </a:r>
            <a:r>
              <a:rPr spc="-10" dirty="0"/>
              <a:t>i</a:t>
            </a:r>
            <a:r>
              <a:rPr spc="95" dirty="0"/>
              <a:t>ng</a:t>
            </a:r>
            <a:r>
              <a:rPr spc="-125" dirty="0"/>
              <a:t> </a:t>
            </a:r>
            <a:r>
              <a:rPr spc="-15" dirty="0"/>
              <a:t>o</a:t>
            </a:r>
            <a:r>
              <a:rPr spc="40" dirty="0"/>
              <a:t>f</a:t>
            </a:r>
            <a:r>
              <a:rPr spc="-120" dirty="0"/>
              <a:t> </a:t>
            </a:r>
            <a:r>
              <a:rPr spc="30" dirty="0"/>
              <a:t>p</a:t>
            </a:r>
            <a:r>
              <a:rPr spc="40" dirty="0"/>
              <a:t>a</a:t>
            </a:r>
            <a:r>
              <a:rPr spc="135" dirty="0"/>
              <a:t>ss</a:t>
            </a:r>
            <a:r>
              <a:rPr spc="-20" dirty="0"/>
              <a:t>w</a:t>
            </a:r>
            <a:r>
              <a:rPr spc="-10" dirty="0"/>
              <a:t>or</a:t>
            </a:r>
            <a:r>
              <a:rPr spc="40" dirty="0"/>
              <a:t>d</a:t>
            </a:r>
            <a:r>
              <a:rPr spc="-120" dirty="0"/>
              <a:t> </a:t>
            </a:r>
            <a:r>
              <a:rPr spc="45" dirty="0"/>
              <a:t>is</a:t>
            </a:r>
            <a:r>
              <a:rPr spc="-125" dirty="0"/>
              <a:t> </a:t>
            </a:r>
            <a:r>
              <a:rPr spc="15" dirty="0"/>
              <a:t>needed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543" y="1138468"/>
            <a:ext cx="426339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simply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hashes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password,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sh.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passwords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hacked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hacker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because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ﬁelds.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6256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it,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prepend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string.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secret,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unique.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omp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78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5704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indent="-120014">
              <a:lnSpc>
                <a:spcPct val="100000"/>
              </a:lnSpc>
              <a:spcBef>
                <a:spcPts val="100"/>
              </a:spcBef>
              <a:buChar char="&gt;"/>
              <a:tabLst>
                <a:tab pos="132715" algn="l"/>
              </a:tabLst>
            </a:pP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mon</a:t>
            </a:r>
            <a:r>
              <a:rPr sz="1200" spc="30" dirty="0">
                <a:latin typeface="Trebuchet MS"/>
                <a:cs typeface="Trebuchet MS"/>
              </a:rPr>
              <a:t>g</a:t>
            </a:r>
            <a:r>
              <a:rPr sz="1200" spc="25" dirty="0">
                <a:latin typeface="Trebuchet MS"/>
                <a:cs typeface="Trebuchet MS"/>
              </a:rPr>
              <a:t>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-mon</a:t>
            </a:r>
            <a:r>
              <a:rPr sz="1200" spc="25" dirty="0">
                <a:latin typeface="Trebuchet MS"/>
                <a:cs typeface="Trebuchet MS"/>
              </a:rPr>
              <a:t>goo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21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10" dirty="0">
                <a:latin typeface="Trebuchet MS"/>
                <a:cs typeface="Trebuchet MS"/>
              </a:rPr>
              <a:t>-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324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Trebuchet MS"/>
                <a:cs typeface="Trebuchet MS"/>
              </a:rPr>
              <a:t>1.First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create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directory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structure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as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below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353823"/>
            <a:ext cx="7073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--model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--route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--app.js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925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2.Create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model/user.js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ﬁle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which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deﬁnes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user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schema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46786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208153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require('mongoose');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mongoose.Schema;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passportLocalMongoose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require('passport-local-mongoose');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3085343"/>
            <a:ext cx="38620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UserSchema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Schema({</a:t>
            </a:r>
            <a:endParaRPr sz="1200">
              <a:latin typeface="Trebuchet MS"/>
              <a:cs typeface="Trebuchet MS"/>
            </a:endParaRPr>
          </a:p>
          <a:p>
            <a:pPr marL="160655" marR="5080" indent="-1905">
              <a:lnSpc>
                <a:spcPct val="200000"/>
              </a:lnSpc>
            </a:pPr>
            <a:r>
              <a:rPr sz="1200" spc="-20" dirty="0">
                <a:latin typeface="Trebuchet MS"/>
                <a:cs typeface="Trebuchet MS"/>
              </a:rPr>
              <a:t>email: </a:t>
            </a:r>
            <a:r>
              <a:rPr sz="1200" spc="-25" dirty="0">
                <a:latin typeface="Trebuchet MS"/>
                <a:cs typeface="Trebuchet MS"/>
              </a:rPr>
              <a:t>{type: </a:t>
            </a:r>
            <a:r>
              <a:rPr sz="1200" spc="25" dirty="0">
                <a:latin typeface="Trebuchet MS"/>
                <a:cs typeface="Trebuchet MS"/>
              </a:rPr>
              <a:t>String, </a:t>
            </a:r>
            <a:r>
              <a:rPr sz="1200" spc="-15" dirty="0">
                <a:latin typeface="Trebuchet MS"/>
                <a:cs typeface="Trebuchet MS"/>
              </a:rPr>
              <a:t>required:true, unique:true}, 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usern</a:t>
            </a:r>
            <a:r>
              <a:rPr sz="1200" spc="30" dirty="0">
                <a:latin typeface="Trebuchet MS"/>
                <a:cs typeface="Trebuchet MS"/>
              </a:rPr>
              <a:t>ame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{type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10" dirty="0">
                <a:latin typeface="Trebuchet MS"/>
                <a:cs typeface="Trebuchet MS"/>
              </a:rPr>
              <a:t>ng,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15" dirty="0">
                <a:latin typeface="Trebuchet MS"/>
                <a:cs typeface="Trebuchet MS"/>
              </a:rPr>
              <a:t>nique: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ed:tru</a:t>
            </a:r>
            <a:r>
              <a:rPr sz="1200" spc="-25" dirty="0">
                <a:latin typeface="Trebuchet MS"/>
                <a:cs typeface="Trebuchet MS"/>
              </a:rPr>
              <a:t>e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275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-mon</a:t>
            </a:r>
            <a:r>
              <a:rPr sz="1200" spc="25" dirty="0">
                <a:latin typeface="Trebuchet MS"/>
                <a:cs typeface="Trebuchet MS"/>
              </a:rPr>
              <a:t>goo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UserSchema.plugin(passportLocalMongoose);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256543"/>
            <a:ext cx="74872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xpo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hem</a:t>
            </a:r>
            <a:r>
              <a:rPr sz="1200" spc="30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module.exports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mongoose.model("User",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UserSchema);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add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unlike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normally.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 </a:t>
            </a:r>
            <a:r>
              <a:rPr sz="1200" spc="5" dirty="0">
                <a:latin typeface="Trebuchet MS"/>
                <a:cs typeface="Trebuchet MS"/>
              </a:rPr>
              <a:t>doesn’t </a:t>
            </a:r>
            <a:r>
              <a:rPr sz="1200" spc="30" dirty="0">
                <a:latin typeface="Trebuchet MS"/>
                <a:cs typeface="Trebuchet MS"/>
              </a:rPr>
              <a:t>need </a:t>
            </a:r>
            <a:r>
              <a:rPr sz="1200" spc="-80" dirty="0">
                <a:latin typeface="Trebuchet MS"/>
                <a:cs typeface="Trebuchet MS"/>
              </a:rPr>
              <a:t>it. </a:t>
            </a:r>
            <a:r>
              <a:rPr sz="1200" spc="40" dirty="0">
                <a:latin typeface="Trebuchet MS"/>
                <a:cs typeface="Trebuchet MS"/>
              </a:rPr>
              <a:t>Here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did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40" dirty="0">
                <a:latin typeface="Trebuchet MS"/>
                <a:cs typeface="Trebuchet MS"/>
              </a:rPr>
              <a:t>add </a:t>
            </a:r>
            <a:r>
              <a:rPr sz="1200" spc="30" dirty="0">
                <a:latin typeface="Trebuchet MS"/>
                <a:cs typeface="Trebuchet MS"/>
              </a:rPr>
              <a:t>any </a:t>
            </a:r>
            <a:r>
              <a:rPr sz="1200" spc="35" dirty="0">
                <a:latin typeface="Trebuchet MS"/>
                <a:cs typeface="Trebuchet MS"/>
              </a:rPr>
              <a:t>methods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0" dirty="0">
                <a:latin typeface="Trebuchet MS"/>
                <a:cs typeface="Trebuchet MS"/>
              </a:rPr>
              <a:t>hash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45" dirty="0">
                <a:latin typeface="Trebuchet MS"/>
                <a:cs typeface="Trebuchet MS"/>
              </a:rPr>
              <a:t>password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compare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passwords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normally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us.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741159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70" dirty="0">
                <a:latin typeface="Trebuchet MS"/>
                <a:cs typeface="Trebuchet MS"/>
              </a:rPr>
              <a:t>GET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requesting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speciﬁed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90" dirty="0">
                <a:latin typeface="Trebuchet MS"/>
                <a:cs typeface="Trebuchet MS"/>
              </a:rPr>
              <a:t>POST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update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15" dirty="0">
                <a:latin typeface="Trebuchet MS"/>
                <a:cs typeface="Trebuchet MS"/>
              </a:rPr>
              <a:t>Oauth</a:t>
            </a:r>
            <a:endParaRPr sz="1200">
              <a:latin typeface="Trebuchet MS"/>
              <a:cs typeface="Trebuchet MS"/>
            </a:endParaRPr>
          </a:p>
          <a:p>
            <a:pPr marL="272415" marR="5080" algn="just">
              <a:lnSpc>
                <a:spcPct val="100000"/>
              </a:lnSpc>
              <a:spcBef>
                <a:spcPts val="45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open-standard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framework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offers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secure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restricted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end-users’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websites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accessing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435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Trebuchet MS"/>
                <a:cs typeface="Trebuchet MS"/>
              </a:rPr>
              <a:t>3</a:t>
            </a:r>
            <a:r>
              <a:rPr sz="1200" b="1" spc="-45" dirty="0">
                <a:latin typeface="Trebuchet MS"/>
                <a:cs typeface="Trebuchet MS"/>
              </a:rPr>
              <a:t>.</a:t>
            </a:r>
            <a:r>
              <a:rPr sz="1200" b="1" spc="125" dirty="0">
                <a:latin typeface="Trebuchet MS"/>
                <a:cs typeface="Trebuchet MS"/>
              </a:rPr>
              <a:t>C</a:t>
            </a:r>
            <a:r>
              <a:rPr sz="1200" b="1" dirty="0">
                <a:latin typeface="Trebuchet MS"/>
                <a:cs typeface="Trebuchet MS"/>
              </a:rPr>
              <a:t>o</a:t>
            </a:r>
            <a:r>
              <a:rPr sz="1200" b="1" spc="-20" dirty="0">
                <a:latin typeface="Trebuchet MS"/>
                <a:cs typeface="Trebuchet MS"/>
              </a:rPr>
              <a:t>n</a:t>
            </a:r>
            <a:r>
              <a:rPr sz="1200" b="1" spc="40" dirty="0">
                <a:latin typeface="Trebuchet MS"/>
                <a:cs typeface="Trebuchet MS"/>
              </a:rPr>
              <a:t>ﬁ</a:t>
            </a:r>
            <a:r>
              <a:rPr sz="1200" b="1" spc="135" dirty="0">
                <a:latin typeface="Trebuchet MS"/>
                <a:cs typeface="Trebuchet MS"/>
              </a:rPr>
              <a:t>g</a:t>
            </a:r>
            <a:r>
              <a:rPr sz="1200" b="1" spc="5" dirty="0">
                <a:latin typeface="Trebuchet MS"/>
                <a:cs typeface="Trebuchet MS"/>
              </a:rPr>
              <a:t>u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5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35" dirty="0">
                <a:latin typeface="Trebuchet MS"/>
                <a:cs typeface="Trebuchet MS"/>
              </a:rPr>
              <a:t>spo</a:t>
            </a:r>
            <a:r>
              <a:rPr sz="1200" b="1" spc="20" dirty="0">
                <a:latin typeface="Trebuchet MS"/>
                <a:cs typeface="Trebuchet MS"/>
              </a:rPr>
              <a:t>rt/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35" dirty="0">
                <a:latin typeface="Trebuchet MS"/>
                <a:cs typeface="Trebuchet MS"/>
              </a:rPr>
              <a:t>spo</a:t>
            </a:r>
            <a:r>
              <a:rPr sz="1200" b="1" spc="20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20" dirty="0">
                <a:latin typeface="Trebuchet MS"/>
                <a:cs typeface="Trebuchet MS"/>
              </a:rPr>
              <a:t>-Loc</a:t>
            </a:r>
            <a:r>
              <a:rPr sz="1200" b="1" spc="45" dirty="0">
                <a:latin typeface="Trebuchet MS"/>
                <a:cs typeface="Trebuchet MS"/>
              </a:rPr>
              <a:t>a</a:t>
            </a:r>
            <a:r>
              <a:rPr sz="1200" b="1" spc="25" dirty="0">
                <a:latin typeface="Trebuchet MS"/>
                <a:cs typeface="Trebuchet MS"/>
              </a:rPr>
              <a:t>l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i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app.j</a:t>
            </a:r>
            <a:r>
              <a:rPr sz="1200" b="1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3364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80" dirty="0">
                <a:latin typeface="Trebuchet MS"/>
                <a:cs typeface="Trebuchet MS"/>
              </a:rPr>
              <a:t>t,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nitia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iz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76003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app.use(passport.initialize());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app.use(passport.session());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maintain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persistent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sessions.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order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persistent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sessions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work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authenticated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15" dirty="0">
                <a:latin typeface="Trebuchet MS"/>
                <a:cs typeface="Trebuchet MS"/>
              </a:rPr>
              <a:t>serialized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session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5" dirty="0">
                <a:latin typeface="Trebuchet MS"/>
                <a:cs typeface="Trebuchet MS"/>
              </a:rPr>
              <a:t>deserialized </a:t>
            </a:r>
            <a:r>
              <a:rPr sz="1200" spc="35" dirty="0">
                <a:latin typeface="Trebuchet MS"/>
                <a:cs typeface="Trebuchet MS"/>
              </a:rPr>
              <a:t>when </a:t>
            </a:r>
            <a:r>
              <a:rPr sz="1200" spc="45" dirty="0">
                <a:latin typeface="Trebuchet MS"/>
                <a:cs typeface="Trebuchet MS"/>
              </a:rPr>
              <a:t>subsequent </a:t>
            </a:r>
            <a:r>
              <a:rPr sz="1200" spc="40" dirty="0">
                <a:latin typeface="Trebuchet MS"/>
                <a:cs typeface="Trebuchet MS"/>
              </a:rPr>
              <a:t>requests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made.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451102"/>
            <a:ext cx="3442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passport.serializeUser(User.serializeUser());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passport.deserializeUser(User.deserializeUser());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766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serialize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deserialize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slightly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073663"/>
            <a:ext cx="643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deﬁne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strategies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805183"/>
            <a:ext cx="2622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require('./models/user');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536703"/>
            <a:ext cx="7618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LocalStrategy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require('passport-local').Strategy;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passport.use(new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LocalStrategy(User.authenticate()));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strategy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quite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5" dirty="0">
                <a:latin typeface="Trebuchet MS"/>
                <a:cs typeface="Trebuchet MS"/>
              </a:rPr>
              <a:t>i.e.)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passwords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all.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lines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enough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195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/>
                <a:cs typeface="Trebuchet MS"/>
              </a:rPr>
              <a:t>4</a:t>
            </a:r>
            <a:r>
              <a:rPr sz="1200" b="1" spc="-50" dirty="0">
                <a:latin typeface="Trebuchet MS"/>
                <a:cs typeface="Trebuchet MS"/>
              </a:rPr>
              <a:t>.</a:t>
            </a:r>
            <a:r>
              <a:rPr sz="1200" b="1" spc="60" dirty="0">
                <a:latin typeface="Trebuchet MS"/>
                <a:cs typeface="Trebuchet MS"/>
              </a:rPr>
              <a:t>C</a:t>
            </a:r>
            <a:r>
              <a:rPr sz="1200" b="1" spc="35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spc="5" dirty="0">
                <a:latin typeface="Trebuchet MS"/>
                <a:cs typeface="Trebuchet MS"/>
              </a:rPr>
              <a:t>o</a:t>
            </a:r>
            <a:r>
              <a:rPr sz="1200" b="1" spc="15" dirty="0">
                <a:latin typeface="Trebuchet MS"/>
                <a:cs typeface="Trebuchet MS"/>
              </a:rPr>
              <a:t>u</a:t>
            </a:r>
            <a:r>
              <a:rPr sz="1200" b="1" spc="-1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e/use</a:t>
            </a:r>
            <a:r>
              <a:rPr sz="1200" b="1" spc="-55" dirty="0">
                <a:latin typeface="Trebuchet MS"/>
                <a:cs typeface="Trebuchet MS"/>
              </a:rPr>
              <a:t>r</a:t>
            </a:r>
            <a:r>
              <a:rPr sz="1200" b="1" spc="-40" dirty="0">
                <a:latin typeface="Trebuchet MS"/>
                <a:cs typeface="Trebuchet MS"/>
              </a:rPr>
              <a:t>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ﬁ</a:t>
            </a:r>
            <a:r>
              <a:rPr sz="1200" b="1" dirty="0">
                <a:latin typeface="Trebuchet MS"/>
                <a:cs typeface="Trebuchet MS"/>
              </a:rPr>
              <a:t>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4651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user-schema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necessary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24237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25" dirty="0">
                <a:latin typeface="Trebuchet MS"/>
                <a:cs typeface="Trebuchet MS"/>
              </a:rPr>
              <a:t>s.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60" dirty="0">
                <a:latin typeface="Trebuchet MS"/>
                <a:cs typeface="Trebuchet MS"/>
              </a:rPr>
              <a:t>er();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085343"/>
            <a:ext cx="259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Use</a:t>
            </a:r>
            <a:r>
              <a:rPr sz="1200" spc="4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S</a:t>
            </a:r>
            <a:r>
              <a:rPr sz="1200" spc="1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hem</a:t>
            </a:r>
            <a:r>
              <a:rPr sz="1200" spc="30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require('../model/user');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1324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5</a:t>
            </a:r>
            <a:r>
              <a:rPr sz="1200" b="1" dirty="0">
                <a:latin typeface="Trebuchet MS"/>
                <a:cs typeface="Trebuchet MS"/>
              </a:rPr>
              <a:t>.</a:t>
            </a:r>
            <a:r>
              <a:rPr sz="1200" b="1" spc="10" dirty="0">
                <a:latin typeface="Trebuchet MS"/>
                <a:cs typeface="Trebuchet MS"/>
              </a:rPr>
              <a:t>F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spc="-10" dirty="0">
                <a:latin typeface="Trebuchet MS"/>
                <a:cs typeface="Trebuchet MS"/>
              </a:rPr>
              <a:t>e</a:t>
            </a:r>
            <a:r>
              <a:rPr sz="1200" b="1" spc="70" dirty="0">
                <a:latin typeface="Trebuchet MS"/>
                <a:cs typeface="Trebuchet MS"/>
              </a:rPr>
              <a:t>gis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-30" dirty="0">
                <a:latin typeface="Trebuchet MS"/>
                <a:cs typeface="Trebuchet MS"/>
              </a:rPr>
              <a:t>er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2772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gi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15" dirty="0">
                <a:latin typeface="Trebuchet MS"/>
                <a:cs typeface="Trebuchet MS"/>
              </a:rPr>
              <a:t>er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od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sho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71678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router.post("/register",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 indent="147955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User.register(new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User({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email: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req.body.email,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req.body.username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}),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req.body.password,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account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saved.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Error: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+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605155" marR="4883785" indent="-148590">
              <a:lnSpc>
                <a:spcPct val="200000"/>
              </a:lnSpc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30" dirty="0">
                <a:latin typeface="Trebuchet MS"/>
                <a:cs typeface="Trebuchet MS"/>
              </a:rPr>
              <a:t>eq.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n(use</a:t>
            </a:r>
            <a:r>
              <a:rPr sz="1200" spc="-70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(e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10" dirty="0">
                <a:latin typeface="Trebuchet MS"/>
                <a:cs typeface="Trebuchet MS"/>
              </a:rPr>
              <a:t>=</a:t>
            </a:r>
            <a:r>
              <a:rPr sz="1200" spc="20" dirty="0">
                <a:latin typeface="Trebuchet MS"/>
                <a:cs typeface="Trebuchet MS"/>
              </a:rPr>
              <a:t>&amp;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g</a:t>
            </a:r>
            <a:r>
              <a:rPr sz="1200" spc="-85" dirty="0">
                <a:latin typeface="Trebuchet MS"/>
                <a:cs typeface="Trebuchet MS"/>
              </a:rPr>
              <a:t>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(e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550291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account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saved"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61295"/>
            <a:ext cx="6148705" cy="465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60" dirty="0">
                <a:latin typeface="Trebuchet MS"/>
                <a:cs typeface="Trebuchet MS"/>
              </a:rPr>
              <a:t>See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in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above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code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did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not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deﬁne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our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password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in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New</a:t>
            </a:r>
            <a:r>
              <a:rPr sz="800" spc="-40" dirty="0">
                <a:latin typeface="Trebuchet MS"/>
                <a:cs typeface="Trebuchet MS"/>
              </a:rPr>
              <a:t> </a:t>
            </a:r>
            <a:r>
              <a:rPr sz="800" spc="-15" dirty="0">
                <a:latin typeface="Trebuchet MS"/>
                <a:cs typeface="Trebuchet MS"/>
              </a:rPr>
              <a:t>user.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Instead,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use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password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with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User.Register()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which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is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a 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passport-local-mongoose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function.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Now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if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you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5" dirty="0">
                <a:latin typeface="Trebuchet MS"/>
                <a:cs typeface="Trebuchet MS"/>
              </a:rPr>
              <a:t>check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your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database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for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your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5" dirty="0">
                <a:latin typeface="Trebuchet MS"/>
                <a:cs typeface="Trebuchet MS"/>
              </a:rPr>
              <a:t>saved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user,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it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will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be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like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below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spc="-35" dirty="0">
                <a:latin typeface="Trebuchet MS"/>
                <a:cs typeface="Trebuchet MS"/>
              </a:rPr>
              <a:t>{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 marR="3765550">
              <a:lnSpc>
                <a:spcPct val="100000"/>
              </a:lnSpc>
            </a:pPr>
            <a:r>
              <a:rPr sz="800" spc="10" dirty="0">
                <a:latin typeface="Trebuchet MS"/>
                <a:cs typeface="Trebuchet MS"/>
              </a:rPr>
              <a:t>"_i</a:t>
            </a:r>
            <a:r>
              <a:rPr sz="800" spc="15" dirty="0">
                <a:latin typeface="Trebuchet MS"/>
                <a:cs typeface="Trebuchet MS"/>
              </a:rPr>
              <a:t>d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O</a:t>
            </a:r>
            <a:r>
              <a:rPr sz="800" spc="-5" dirty="0">
                <a:latin typeface="Trebuchet MS"/>
                <a:cs typeface="Trebuchet MS"/>
              </a:rPr>
              <a:t>bje</a:t>
            </a:r>
            <a:r>
              <a:rPr sz="800" spc="-20" dirty="0">
                <a:latin typeface="Trebuchet MS"/>
                <a:cs typeface="Trebuchet MS"/>
              </a:rPr>
              <a:t>c</a:t>
            </a:r>
            <a:r>
              <a:rPr sz="800" spc="-5" dirty="0">
                <a:latin typeface="Trebuchet MS"/>
                <a:cs typeface="Trebuchet MS"/>
              </a:rPr>
              <a:t>t</a:t>
            </a:r>
            <a:r>
              <a:rPr sz="800" spc="-10" dirty="0">
                <a:latin typeface="Trebuchet MS"/>
                <a:cs typeface="Trebuchet MS"/>
              </a:rPr>
              <a:t>I</a:t>
            </a:r>
            <a:r>
              <a:rPr sz="800" spc="30" dirty="0">
                <a:latin typeface="Trebuchet MS"/>
                <a:cs typeface="Trebuchet MS"/>
              </a:rPr>
              <a:t>d("5c</a:t>
            </a:r>
            <a:r>
              <a:rPr sz="800" spc="55" dirty="0">
                <a:latin typeface="Trebuchet MS"/>
                <a:cs typeface="Trebuchet MS"/>
              </a:rPr>
              <a:t>a8b</a:t>
            </a:r>
            <a:r>
              <a:rPr sz="800" spc="50" dirty="0">
                <a:latin typeface="Trebuchet MS"/>
                <a:cs typeface="Trebuchet MS"/>
              </a:rPr>
              <a:t>6</a:t>
            </a:r>
            <a:r>
              <a:rPr sz="800" spc="80" dirty="0">
                <a:latin typeface="Trebuchet MS"/>
                <a:cs typeface="Trebuchet MS"/>
              </a:rPr>
              <a:t>65359</a:t>
            </a:r>
            <a:r>
              <a:rPr sz="800" spc="30" dirty="0">
                <a:latin typeface="Trebuchet MS"/>
                <a:cs typeface="Trebuchet MS"/>
              </a:rPr>
              <a:t>47f4c1e</a:t>
            </a:r>
            <a:r>
              <a:rPr sz="800" spc="25" dirty="0">
                <a:latin typeface="Trebuchet MS"/>
                <a:cs typeface="Trebuchet MS"/>
              </a:rPr>
              <a:t>9</a:t>
            </a:r>
            <a:r>
              <a:rPr sz="800" spc="5" dirty="0">
                <a:latin typeface="Trebuchet MS"/>
                <a:cs typeface="Trebuchet MS"/>
              </a:rPr>
              <a:t>3c4f1"), 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25" dirty="0">
                <a:latin typeface="Trebuchet MS"/>
                <a:cs typeface="Trebuchet MS"/>
              </a:rPr>
              <a:t>usern</a:t>
            </a:r>
            <a:r>
              <a:rPr sz="800" spc="20" dirty="0">
                <a:latin typeface="Trebuchet MS"/>
                <a:cs typeface="Trebuchet MS"/>
              </a:rPr>
              <a:t>am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25" dirty="0">
                <a:latin typeface="Trebuchet MS"/>
                <a:cs typeface="Trebuchet MS"/>
              </a:rPr>
              <a:t>usern</a:t>
            </a:r>
            <a:r>
              <a:rPr sz="800" spc="20" dirty="0">
                <a:latin typeface="Trebuchet MS"/>
                <a:cs typeface="Trebuchet MS"/>
              </a:rPr>
              <a:t>ame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</a:t>
            </a:r>
            <a:r>
              <a:rPr sz="800" spc="15" dirty="0">
                <a:latin typeface="Trebuchet MS"/>
                <a:cs typeface="Trebuchet MS"/>
              </a:rPr>
              <a:t>o</a:t>
            </a:r>
            <a:r>
              <a:rPr sz="800" spc="25" dirty="0">
                <a:latin typeface="Trebuchet MS"/>
                <a:cs typeface="Trebuchet MS"/>
              </a:rPr>
              <a:t>u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80" dirty="0">
                <a:latin typeface="Trebuchet MS"/>
                <a:cs typeface="Trebuchet MS"/>
              </a:rPr>
              <a:t>g</a:t>
            </a:r>
            <a:r>
              <a:rPr sz="800" spc="5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v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-15" dirty="0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3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em</a:t>
            </a:r>
            <a:r>
              <a:rPr sz="800" spc="-5" dirty="0">
                <a:latin typeface="Trebuchet MS"/>
                <a:cs typeface="Trebuchet MS"/>
              </a:rPr>
              <a:t>ai</a:t>
            </a:r>
            <a:r>
              <a:rPr sz="800" spc="-35" dirty="0">
                <a:latin typeface="Trebuchet MS"/>
                <a:cs typeface="Trebuchet MS"/>
              </a:rPr>
              <a:t>l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em</a:t>
            </a:r>
            <a:r>
              <a:rPr sz="800" spc="-5" dirty="0">
                <a:latin typeface="Trebuchet MS"/>
                <a:cs typeface="Trebuchet MS"/>
              </a:rPr>
              <a:t>ai</a:t>
            </a:r>
            <a:r>
              <a:rPr sz="800" spc="5" dirty="0">
                <a:latin typeface="Trebuchet MS"/>
                <a:cs typeface="Trebuchet MS"/>
              </a:rPr>
              <a:t>l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</a:t>
            </a:r>
            <a:r>
              <a:rPr sz="800" spc="15" dirty="0">
                <a:latin typeface="Trebuchet MS"/>
                <a:cs typeface="Trebuchet MS"/>
              </a:rPr>
              <a:t>o</a:t>
            </a:r>
            <a:r>
              <a:rPr sz="800" spc="25" dirty="0">
                <a:latin typeface="Trebuchet MS"/>
                <a:cs typeface="Trebuchet MS"/>
              </a:rPr>
              <a:t>u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80" dirty="0">
                <a:latin typeface="Trebuchet MS"/>
                <a:cs typeface="Trebuchet MS"/>
              </a:rPr>
              <a:t>g</a:t>
            </a:r>
            <a:r>
              <a:rPr sz="800" spc="5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v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-15" dirty="0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25" dirty="0">
                <a:latin typeface="Trebuchet MS"/>
                <a:cs typeface="Trebuchet MS"/>
              </a:rPr>
              <a:t>"salt"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spc="45" dirty="0">
                <a:latin typeface="Trebuchet MS"/>
                <a:cs typeface="Trebuchet MS"/>
              </a:rPr>
              <a:t>"4c8f6e009c4523b23553d9479e25254b266c3b7dd2dbc6d4aaace01851c9687c",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4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ha</a:t>
            </a:r>
            <a:r>
              <a:rPr sz="800" spc="40" dirty="0">
                <a:latin typeface="Trebuchet MS"/>
                <a:cs typeface="Trebuchet MS"/>
              </a:rPr>
              <a:t>s</a:t>
            </a:r>
            <a:r>
              <a:rPr sz="800" spc="15" dirty="0">
                <a:latin typeface="Trebuchet MS"/>
                <a:cs typeface="Trebuchet MS"/>
              </a:rPr>
              <a:t>h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90" dirty="0">
                <a:latin typeface="Trebuchet MS"/>
                <a:cs typeface="Trebuchet MS"/>
              </a:rPr>
              <a:t>3</a:t>
            </a:r>
            <a:r>
              <a:rPr sz="800" spc="65" dirty="0">
                <a:latin typeface="Trebuchet MS"/>
                <a:cs typeface="Trebuchet MS"/>
              </a:rPr>
              <a:t>3</a:t>
            </a:r>
            <a:r>
              <a:rPr sz="800" spc="45" dirty="0">
                <a:latin typeface="Trebuchet MS"/>
                <a:cs typeface="Trebuchet MS"/>
              </a:rPr>
              <a:t>7de0df58</a:t>
            </a:r>
            <a:r>
              <a:rPr sz="800" spc="70" dirty="0">
                <a:latin typeface="Trebuchet MS"/>
                <a:cs typeface="Trebuchet MS"/>
              </a:rPr>
              <a:t>4</a:t>
            </a:r>
            <a:r>
              <a:rPr sz="800" spc="65" dirty="0">
                <a:latin typeface="Trebuchet MS"/>
                <a:cs typeface="Trebuchet MS"/>
              </a:rPr>
              <a:t>06b254</a:t>
            </a:r>
            <a:r>
              <a:rPr sz="800" spc="55" dirty="0">
                <a:latin typeface="Trebuchet MS"/>
                <a:cs typeface="Trebuchet MS"/>
              </a:rPr>
              <a:t>9</a:t>
            </a:r>
            <a:r>
              <a:rPr sz="800" spc="45" dirty="0">
                <a:latin typeface="Trebuchet MS"/>
                <a:cs typeface="Trebuchet MS"/>
              </a:rPr>
              <a:t>9b18f54229b9dd595b</a:t>
            </a:r>
            <a:r>
              <a:rPr sz="800" spc="30" dirty="0">
                <a:latin typeface="Trebuchet MS"/>
                <a:cs typeface="Trebuchet MS"/>
              </a:rPr>
              <a:t>7</a:t>
            </a:r>
            <a:r>
              <a:rPr sz="800" spc="55" dirty="0">
                <a:latin typeface="Trebuchet MS"/>
                <a:cs typeface="Trebuchet MS"/>
              </a:rPr>
              <a:t>0e</a:t>
            </a:r>
            <a:r>
              <a:rPr sz="800" spc="45" dirty="0">
                <a:latin typeface="Trebuchet MS"/>
                <a:cs typeface="Trebuchet MS"/>
              </a:rPr>
              <a:t>9</a:t>
            </a:r>
            <a:r>
              <a:rPr sz="800" spc="70" dirty="0">
                <a:latin typeface="Trebuchet MS"/>
                <a:cs typeface="Trebuchet MS"/>
              </a:rPr>
              <a:t>9</a:t>
            </a:r>
            <a:r>
              <a:rPr sz="800" spc="65" dirty="0">
                <a:latin typeface="Trebuchet MS"/>
                <a:cs typeface="Trebuchet MS"/>
              </a:rPr>
              <a:t>8</a:t>
            </a:r>
            <a:r>
              <a:rPr sz="800" spc="35" dirty="0">
                <a:latin typeface="Trebuchet MS"/>
                <a:cs typeface="Trebuchet MS"/>
              </a:rPr>
              <a:t>f</a:t>
            </a:r>
            <a:r>
              <a:rPr sz="800" spc="45" dirty="0">
                <a:latin typeface="Trebuchet MS"/>
                <a:cs typeface="Trebuchet MS"/>
              </a:rPr>
              <a:t>d02c</a:t>
            </a:r>
            <a:r>
              <a:rPr sz="800" spc="30" dirty="0">
                <a:latin typeface="Trebuchet MS"/>
                <a:cs typeface="Trebuchet MS"/>
              </a:rPr>
              <a:t>7</a:t>
            </a:r>
            <a:r>
              <a:rPr sz="800" spc="85" dirty="0">
                <a:latin typeface="Trebuchet MS"/>
                <a:cs typeface="Trebuchet MS"/>
              </a:rPr>
              <a:t>8</a:t>
            </a:r>
            <a:r>
              <a:rPr sz="800" spc="65" dirty="0">
                <a:latin typeface="Trebuchet MS"/>
                <a:cs typeface="Trebuchet MS"/>
              </a:rPr>
              <a:t>6</a:t>
            </a:r>
            <a:r>
              <a:rPr sz="800" spc="55" dirty="0">
                <a:latin typeface="Trebuchet MS"/>
                <a:cs typeface="Trebuchet MS"/>
              </a:rPr>
              <a:t>6d</a:t>
            </a:r>
            <a:r>
              <a:rPr sz="800" spc="45" dirty="0">
                <a:latin typeface="Trebuchet MS"/>
                <a:cs typeface="Trebuchet MS"/>
              </a:rPr>
              <a:t>0</a:t>
            </a:r>
            <a:r>
              <a:rPr sz="800" spc="55" dirty="0">
                <a:latin typeface="Trebuchet MS"/>
                <a:cs typeface="Trebuchet MS"/>
              </a:rPr>
              <a:t>6d2a6b25</a:t>
            </a:r>
            <a:r>
              <a:rPr sz="800" spc="45" dirty="0">
                <a:latin typeface="Trebuchet MS"/>
                <a:cs typeface="Trebuchet MS"/>
              </a:rPr>
              <a:t>8</a:t>
            </a:r>
            <a:r>
              <a:rPr sz="800" spc="40" dirty="0">
                <a:latin typeface="Trebuchet MS"/>
                <a:cs typeface="Trebuchet MS"/>
              </a:rPr>
              <a:t>7</a:t>
            </a:r>
            <a:r>
              <a:rPr sz="800" spc="60" dirty="0">
                <a:latin typeface="Trebuchet MS"/>
                <a:cs typeface="Trebuchet MS"/>
              </a:rPr>
              <a:t>0d2</a:t>
            </a:r>
            <a:r>
              <a:rPr sz="800" spc="50" dirty="0">
                <a:latin typeface="Trebuchet MS"/>
                <a:cs typeface="Trebuchet MS"/>
              </a:rPr>
              <a:t>3</a:t>
            </a:r>
            <a:r>
              <a:rPr sz="800" spc="75" dirty="0">
                <a:latin typeface="Trebuchet MS"/>
                <a:cs typeface="Trebuchet MS"/>
              </a:rPr>
              <a:t>650</a:t>
            </a:r>
            <a:endParaRPr sz="800">
              <a:latin typeface="Trebuchet MS"/>
              <a:cs typeface="Trebuchet MS"/>
            </a:endParaRPr>
          </a:p>
          <a:p>
            <a:pPr marL="12700" marR="1152525">
              <a:lnSpc>
                <a:spcPct val="200000"/>
              </a:lnSpc>
            </a:pPr>
            <a:r>
              <a:rPr sz="800" spc="45" dirty="0">
                <a:latin typeface="Trebuchet MS"/>
                <a:cs typeface="Trebuchet MS"/>
              </a:rPr>
              <a:t>cdda829974a46e3166e535f1aeb6bc7ef182565009b1dcf57a64205b5548f6974b77c2e3a3c6aec5360d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55f9fcd3ffd6fb99dce21aab021aced72881d3720f6a0975bfece4922282bb748e0412955e0afa2fb8c9 </a:t>
            </a:r>
            <a:r>
              <a:rPr sz="800" spc="45" dirty="0">
                <a:latin typeface="Trebuchet MS"/>
                <a:cs typeface="Trebuchet MS"/>
              </a:rPr>
              <a:t> f5055cac0fb01a4a2288af2ce2a6563ed9b47852727749c7fe031b6b7fbb726196dbdfeeb6766d5cba6a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055f66eeacce685daef8b6c1aed0108df511c92d49150efb6473ee71c5149dd06bfb4f73cb60f9815af0 </a:t>
            </a:r>
            <a:r>
              <a:rPr sz="800" spc="40" dirty="0">
                <a:latin typeface="Trebuchet MS"/>
                <a:cs typeface="Trebuchet MS"/>
              </a:rPr>
              <a:t> 1e02fde8d8ed822bb3a55f040237cf80de0b1534de6bbafcb53f882c6eb03de4b4aa307828974eb51261 </a:t>
            </a:r>
            <a:r>
              <a:rPr sz="800" spc="45" dirty="0">
                <a:latin typeface="Trebuchet MS"/>
                <a:cs typeface="Trebuchet MS"/>
              </a:rPr>
              <a:t> 661efb5155e68ad0e593c0f5fab7d690c2257df4369e9d5ac7e2fc93b5b014260c6f8fbb01034b3f85ec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f11e086e9bf860f959d0e2104a1f825d286c99d3fc6f62505d1fde8601345c699ea08dcc071e5547835c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16957d3830998a10762ebd143dc557d6a96e4b88312e1e4c51622fef3939656c992508e47ddc148696df</a:t>
            </a:r>
            <a:endParaRPr sz="800">
              <a:latin typeface="Trebuchet MS"/>
              <a:cs typeface="Trebuchet MS"/>
            </a:endParaRPr>
          </a:p>
          <a:p>
            <a:pPr marL="12700" marR="1232535">
              <a:lnSpc>
                <a:spcPct val="200000"/>
              </a:lnSpc>
            </a:pPr>
            <a:r>
              <a:rPr sz="800" spc="40" dirty="0">
                <a:latin typeface="Trebuchet MS"/>
                <a:cs typeface="Trebuchet MS"/>
              </a:rPr>
              <a:t>3152af76286d636d4814a0dc608f72cd507c617feb77cbba36c5b017492df5f28a7a3f3b7881caf6fb4a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9d6231eca6edbeec4eb1436f1e45c27b9c2bfceccf3a9b42840f40c65fe499091ba6ebeb764b5d815a43 </a:t>
            </a:r>
            <a:r>
              <a:rPr sz="800" spc="40" dirty="0">
                <a:latin typeface="Trebuchet MS"/>
                <a:cs typeface="Trebuchet MS"/>
              </a:rPr>
              <a:t> d73a888fdb58f821fbe5f7d92e20ff8d7c98e8164b4f10d5528fddbcc7737fd21b12d571355cc605eb36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21f5f266f8e38683deb05a6de43114",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20" dirty="0">
                <a:latin typeface="Trebuchet MS"/>
                <a:cs typeface="Trebuchet MS"/>
              </a:rPr>
              <a:t>"</a:t>
            </a:r>
            <a:r>
              <a:rPr sz="800" spc="85" dirty="0">
                <a:latin typeface="Trebuchet MS"/>
                <a:cs typeface="Trebuchet MS"/>
              </a:rPr>
              <a:t>_</a:t>
            </a:r>
            <a:r>
              <a:rPr sz="800" spc="-5" dirty="0">
                <a:latin typeface="Trebuchet MS"/>
                <a:cs typeface="Trebuchet MS"/>
              </a:rPr>
              <a:t>_</a:t>
            </a:r>
            <a:r>
              <a:rPr sz="800" spc="5" dirty="0">
                <a:latin typeface="Trebuchet MS"/>
                <a:cs typeface="Trebuchet MS"/>
              </a:rPr>
              <a:t>v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70" dirty="0">
                <a:latin typeface="Trebuchet MS"/>
                <a:cs typeface="Trebuchet MS"/>
              </a:rPr>
              <a:t>0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30" dirty="0">
                <a:latin typeface="Trebuchet MS"/>
                <a:cs typeface="Trebuchet MS"/>
              </a:rPr>
              <a:t>}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880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5</a:t>
            </a:r>
            <a:r>
              <a:rPr sz="1200" b="1" dirty="0">
                <a:latin typeface="Trebuchet MS"/>
                <a:cs typeface="Trebuchet MS"/>
              </a:rPr>
              <a:t>.</a:t>
            </a:r>
            <a:r>
              <a:rPr sz="1200" b="1" spc="10" dirty="0">
                <a:latin typeface="Trebuchet MS"/>
                <a:cs typeface="Trebuchet MS"/>
              </a:rPr>
              <a:t>F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lo</a:t>
            </a:r>
            <a:r>
              <a:rPr sz="1200" b="1" spc="65" dirty="0">
                <a:latin typeface="Trebuchet MS"/>
                <a:cs typeface="Trebuchet MS"/>
              </a:rPr>
              <a:t>g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971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47466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router.post("/login",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(!</a:t>
            </a:r>
            <a:r>
              <a:rPr sz="1200" spc="-90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eq.bod</a:t>
            </a:r>
            <a:r>
              <a:rPr sz="1200" spc="-55" dirty="0">
                <a:latin typeface="Trebuchet MS"/>
                <a:cs typeface="Trebuchet MS"/>
              </a:rPr>
              <a:t>y</a:t>
            </a:r>
            <a:r>
              <a:rPr sz="1200" spc="5" dirty="0">
                <a:latin typeface="Trebuchet MS"/>
                <a:cs typeface="Trebuchet MS"/>
              </a:rPr>
              <a:t>.usern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"Username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given"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961" y="159263"/>
            <a:ext cx="467804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Trebuchet MS"/>
                <a:cs typeface="Trebuchet MS"/>
              </a:rPr>
              <a:t>else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(!req.body.password)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368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"Password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given"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421640" marR="556895" indent="-148590">
              <a:lnSpc>
                <a:spcPct val="200000"/>
              </a:lnSpc>
            </a:pPr>
            <a:r>
              <a:rPr sz="1200" spc="5" dirty="0">
                <a:latin typeface="Trebuchet MS"/>
                <a:cs typeface="Trebuchet MS"/>
              </a:rPr>
              <a:t>passport.authenticate("local",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user,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info)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56959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2164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7667625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254240" algn="ctr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(!use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"username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incorrect"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753110" marR="5080" indent="-1905">
              <a:lnSpc>
                <a:spcPct val="2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userId: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user._id,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user.username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secretkey,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"24h"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"Authentication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successful",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token: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50" dirty="0">
                <a:latin typeface="Trebuchet MS"/>
                <a:cs typeface="Trebuchet MS"/>
              </a:rPr>
              <a:t>})(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R="7287259" algn="ctr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2650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/>
                <a:cs typeface="Trebuchet MS"/>
              </a:rPr>
              <a:t>6</a:t>
            </a:r>
            <a:r>
              <a:rPr sz="1200" b="1" spc="-10" dirty="0">
                <a:latin typeface="Trebuchet MS"/>
                <a:cs typeface="Trebuchet MS"/>
              </a:rPr>
              <a:t>.</a:t>
            </a:r>
            <a:r>
              <a:rPr sz="1200" b="1" spc="75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spc="50" dirty="0">
                <a:latin typeface="Trebuchet MS"/>
                <a:cs typeface="Trebuchet MS"/>
              </a:rPr>
              <a:t>s</a:t>
            </a:r>
            <a:r>
              <a:rPr sz="1200" b="1" spc="45" dirty="0">
                <a:latin typeface="Trebuchet MS"/>
                <a:cs typeface="Trebuchet MS"/>
              </a:rPr>
              <a:t>e</a:t>
            </a:r>
            <a:r>
              <a:rPr sz="1200" b="1" spc="-25" dirty="0">
                <a:latin typeface="Trebuchet MS"/>
                <a:cs typeface="Trebuchet MS"/>
              </a:rPr>
              <a:t>t</a:t>
            </a:r>
            <a:r>
              <a:rPr sz="1200" b="1" spc="-15" dirty="0">
                <a:latin typeface="Trebuchet MS"/>
                <a:cs typeface="Trebuchet MS"/>
              </a:rPr>
              <a:t>t</a:t>
            </a:r>
            <a:r>
              <a:rPr sz="1200" b="1" spc="-1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c</a:t>
            </a:r>
            <a:r>
              <a:rPr sz="1200" b="1" spc="-10" dirty="0">
                <a:latin typeface="Trebuchet MS"/>
                <a:cs typeface="Trebuchet MS"/>
              </a:rPr>
              <a:t>h</a:t>
            </a:r>
            <a:r>
              <a:rPr sz="1200" b="1" spc="35" dirty="0">
                <a:latin typeface="Trebuchet MS"/>
                <a:cs typeface="Trebuchet MS"/>
              </a:rPr>
              <a:t>ang</a:t>
            </a:r>
            <a:r>
              <a:rPr sz="1200" b="1" spc="2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ss</a:t>
            </a:r>
            <a:r>
              <a:rPr sz="1200" b="1" spc="-15" dirty="0">
                <a:latin typeface="Trebuchet MS"/>
                <a:cs typeface="Trebuchet MS"/>
              </a:rPr>
              <a:t>w</a:t>
            </a:r>
            <a:r>
              <a:rPr sz="1200" b="1" spc="-10" dirty="0">
                <a:latin typeface="Trebuchet MS"/>
                <a:cs typeface="Trebuchet MS"/>
              </a:rPr>
              <a:t>or</a:t>
            </a:r>
            <a:r>
              <a:rPr sz="1200" b="1" spc="80" dirty="0">
                <a:latin typeface="Trebuchet MS"/>
                <a:cs typeface="Trebuchet MS"/>
              </a:rPr>
              <a:t>d</a:t>
            </a:r>
            <a:r>
              <a:rPr sz="1200" b="1" spc="60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749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20" dirty="0">
                <a:latin typeface="Trebuchet MS"/>
                <a:cs typeface="Trebuchet MS"/>
              </a:rPr>
              <a:t>reset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45" dirty="0">
                <a:latin typeface="Trebuchet MS"/>
                <a:cs typeface="Trebuchet MS"/>
              </a:rPr>
              <a:t>change </a:t>
            </a:r>
            <a:r>
              <a:rPr sz="1200" spc="55" dirty="0">
                <a:latin typeface="Trebuchet MS"/>
                <a:cs typeface="Trebuchet MS"/>
              </a:rPr>
              <a:t>passwords using </a:t>
            </a:r>
            <a:r>
              <a:rPr sz="1200" spc="85" dirty="0">
                <a:latin typeface="Trebuchet MS"/>
                <a:cs typeface="Trebuchet MS"/>
              </a:rPr>
              <a:t>2 </a:t>
            </a:r>
            <a:r>
              <a:rPr sz="1200" spc="25" dirty="0">
                <a:latin typeface="Trebuchet MS"/>
                <a:cs typeface="Trebuchet MS"/>
              </a:rPr>
              <a:t>simple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passport-local-mongoose. They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setPassword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changePassword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Normally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setPassword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forgot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changePassword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wants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988063"/>
            <a:ext cx="17043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tP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od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7002780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10" dirty="0">
                <a:latin typeface="Trebuchet MS"/>
                <a:cs typeface="Trebuchet MS"/>
              </a:rPr>
              <a:t>Latency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time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respond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Latency.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20" dirty="0">
                <a:latin typeface="Trebuchet MS"/>
                <a:cs typeface="Trebuchet MS"/>
              </a:rPr>
              <a:t>Rate-limiting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controlling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rate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incoming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outgoing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trafﬁc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rate-limiting.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deﬁned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total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requests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hits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85" dirty="0">
                <a:latin typeface="Trebuchet MS"/>
                <a:cs typeface="Trebuchet MS"/>
              </a:rPr>
              <a:t>AP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Th</a:t>
            </a:r>
            <a:r>
              <a:rPr sz="1200" b="1" spc="-10" dirty="0">
                <a:latin typeface="Trebuchet MS"/>
                <a:cs typeface="Trebuchet MS"/>
              </a:rPr>
              <a:t>ro</a:t>
            </a:r>
            <a:r>
              <a:rPr sz="1200" b="1" spc="-25" dirty="0">
                <a:latin typeface="Trebuchet MS"/>
                <a:cs typeface="Trebuchet MS"/>
              </a:rPr>
              <a:t>t</a:t>
            </a:r>
            <a:r>
              <a:rPr sz="1200" b="1" spc="30" dirty="0">
                <a:latin typeface="Trebuchet MS"/>
                <a:cs typeface="Trebuchet MS"/>
              </a:rPr>
              <a:t>t</a:t>
            </a:r>
            <a:r>
              <a:rPr sz="1200" b="1" spc="15" dirty="0">
                <a:latin typeface="Trebuchet MS"/>
                <a:cs typeface="Trebuchet MS"/>
              </a:rPr>
              <a:t>l</a:t>
            </a:r>
            <a:r>
              <a:rPr sz="1200" b="1" spc="-4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endParaRPr sz="1200">
              <a:latin typeface="Trebuchet MS"/>
              <a:cs typeface="Trebuchet MS"/>
            </a:endParaRPr>
          </a:p>
          <a:p>
            <a:pPr marL="272415" marR="89535">
              <a:lnSpc>
                <a:spcPct val="100000"/>
              </a:lnSpc>
              <a:spcBef>
                <a:spcPts val="45"/>
              </a:spcBef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throttling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usage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consumers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controlled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speciﬁc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duration.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6294" cy="51447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166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userschema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marL="12700" marR="5080" indent="36830">
              <a:lnSpc>
                <a:spcPct val="200000"/>
              </a:lnSpc>
            </a:pPr>
            <a:r>
              <a:rPr sz="1200" spc="45" dirty="0">
                <a:latin typeface="Trebuchet MS"/>
                <a:cs typeface="Trebuchet MS"/>
              </a:rPr>
              <a:t>use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.s</a:t>
            </a:r>
            <a:r>
              <a:rPr sz="1200" spc="-4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tP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d(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eq.bod</a:t>
            </a:r>
            <a:r>
              <a:rPr sz="1200" spc="-55" dirty="0">
                <a:latin typeface="Trebuchet MS"/>
                <a:cs typeface="Trebuchet MS"/>
              </a:rPr>
              <a:t>y</a:t>
            </a:r>
            <a:r>
              <a:rPr sz="1200" spc="-50" dirty="0">
                <a:latin typeface="Trebuchet MS"/>
                <a:cs typeface="Trebuchet MS"/>
              </a:rPr>
              <a:t>.</a:t>
            </a:r>
            <a:r>
              <a:rPr sz="1200" spc="-90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</a:t>
            </a:r>
            <a:r>
              <a:rPr sz="1200" spc="-4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tion(er</a:t>
            </a:r>
            <a:r>
              <a:rPr sz="1200" spc="-95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-60" dirty="0">
                <a:latin typeface="Trebuchet MS"/>
                <a:cs typeface="Trebuchet MS"/>
              </a:rPr>
              <a:t>){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.</a:t>
            </a:r>
            <a:r>
              <a:rPr sz="1200" spc="-155" dirty="0">
                <a:latin typeface="Trebuchet MS"/>
                <a:cs typeface="Trebuchet MS"/>
              </a:rPr>
              <a:t>.  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70" dirty="0">
                <a:latin typeface="Trebuchet MS"/>
                <a:cs typeface="Trebuchet MS"/>
              </a:rPr>
              <a:t>an</a:t>
            </a:r>
            <a:r>
              <a:rPr sz="1200" spc="45" dirty="0">
                <a:latin typeface="Trebuchet MS"/>
                <a:cs typeface="Trebuchet MS"/>
              </a:rPr>
              <a:t>g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8757" y="1622304"/>
            <a:ext cx="6033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userschema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marL="12700" marR="5080" indent="73660">
              <a:lnSpc>
                <a:spcPct val="200000"/>
              </a:lnSpc>
            </a:pPr>
            <a:r>
              <a:rPr sz="1200" spc="15" dirty="0">
                <a:latin typeface="Trebuchet MS"/>
                <a:cs typeface="Trebuchet MS"/>
              </a:rPr>
              <a:t>user.changePassword(req.body.oldpassword,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req.body.newpassword,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function(err)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35" dirty="0">
                <a:latin typeface="Trebuchet MS"/>
                <a:cs typeface="Trebuchet MS"/>
              </a:rPr>
              <a:t>...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directly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router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958820"/>
            <a:ext cx="6017895" cy="82266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2095"/>
              </a:lnSpc>
              <a:spcBef>
                <a:spcPts val="100"/>
              </a:spcBef>
            </a:pPr>
            <a:r>
              <a:rPr lang="en-US" spc="-60" dirty="0">
                <a:latin typeface="Lucida Sans Unicode"/>
                <a:ea typeface="+mn-lt"/>
                <a:cs typeface="Lucida Sans Unicode"/>
              </a:rPr>
              <a:t>Git</a:t>
            </a:r>
            <a:r>
              <a:rPr lang="en-US" spc="200" dirty="0">
                <a:latin typeface="Lucida Sans Unicode"/>
                <a:ea typeface="+mn-lt"/>
                <a:cs typeface="Lucida Sans Unicode"/>
              </a:rPr>
              <a:t> </a:t>
            </a:r>
            <a:r>
              <a:rPr lang="en-US" spc="-65" dirty="0">
                <a:latin typeface="Lucida Sans Unicode"/>
                <a:ea typeface="+mn-lt"/>
                <a:cs typeface="Lucida Sans Unicode"/>
              </a:rPr>
              <a:t>hub</a:t>
            </a:r>
            <a:r>
              <a:rPr lang="en-US" spc="130" dirty="0">
                <a:latin typeface="Lucida Sans Unicode"/>
                <a:ea typeface="+mn-lt"/>
                <a:cs typeface="Lucida Sans Unicode"/>
              </a:rPr>
              <a:t> </a:t>
            </a:r>
            <a:r>
              <a:rPr lang="en-US" spc="-85" dirty="0">
                <a:latin typeface="Lucida Sans Unicode"/>
                <a:ea typeface="+mn-lt"/>
                <a:cs typeface="Lucida Sans Unicode"/>
              </a:rPr>
              <a:t>link</a:t>
            </a:r>
            <a:r>
              <a:rPr lang="en-US" spc="135" dirty="0">
                <a:latin typeface="Lucida Sans Unicode"/>
                <a:ea typeface="+mn-lt"/>
                <a:cs typeface="Lucida Sans Unicode"/>
              </a:rPr>
              <a:t> </a:t>
            </a:r>
            <a:r>
              <a:rPr lang="en-US" spc="-140" dirty="0">
                <a:latin typeface="Lucida Sans Unicode"/>
                <a:ea typeface="+mn-lt"/>
                <a:cs typeface="Lucida Sans Unicode"/>
              </a:rPr>
              <a:t>:</a:t>
            </a:r>
            <a:r>
              <a:rPr lang="en-IN" spc="130" dirty="0">
                <a:latin typeface="Lucida Sans Unicode"/>
                <a:ea typeface="+mn-lt"/>
                <a:cs typeface="Lucida Sans Unicode"/>
              </a:rPr>
              <a:t> https://github.com/Lokeshrajarit/Group_6_FSD_Batch_A53</a:t>
            </a:r>
            <a:endParaRPr lang="en-US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718168"/>
            <a:ext cx="7655559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8445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prominent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products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35" dirty="0">
                <a:latin typeface="Trebuchet MS"/>
                <a:cs typeface="Trebuchet MS"/>
              </a:rPr>
              <a:t>Apigee</a:t>
            </a:r>
            <a:endParaRPr sz="1200">
              <a:latin typeface="Trebuchet MS"/>
              <a:cs typeface="Trebuchet MS"/>
            </a:endParaRPr>
          </a:p>
          <a:p>
            <a:pPr marL="298450" marR="130810">
              <a:lnSpc>
                <a:spcPct val="100000"/>
              </a:lnSpc>
              <a:spcBef>
                <a:spcPts val="45"/>
              </a:spcBef>
            </a:pPr>
            <a:r>
              <a:rPr sz="1200" spc="50" dirty="0">
                <a:latin typeface="Trebuchet MS"/>
                <a:cs typeface="Trebuchet MS"/>
              </a:rPr>
              <a:t>Apigee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15" dirty="0">
                <a:latin typeface="Trebuchet MS"/>
                <a:cs typeface="Trebuchet MS"/>
              </a:rPr>
              <a:t>development </a:t>
            </a:r>
            <a:r>
              <a:rPr sz="1200" spc="30" dirty="0">
                <a:latin typeface="Trebuchet MS"/>
                <a:cs typeface="Trebuchet MS"/>
              </a:rPr>
              <a:t>management </a:t>
            </a:r>
            <a:r>
              <a:rPr sz="1200" spc="10" dirty="0">
                <a:latin typeface="Trebuchet MS"/>
                <a:cs typeface="Trebuchet MS"/>
              </a:rPr>
              <a:t>tool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10" dirty="0">
                <a:latin typeface="Trebuchet MS"/>
                <a:cs typeface="Trebuchet MS"/>
              </a:rPr>
              <a:t>Google.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0" dirty="0">
                <a:latin typeface="Trebuchet MS"/>
                <a:cs typeface="Trebuchet MS"/>
              </a:rPr>
              <a:t>tool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20" dirty="0">
                <a:latin typeface="Trebuchet MS"/>
                <a:cs typeface="Trebuchet MS"/>
              </a:rPr>
              <a:t>helpful </a:t>
            </a:r>
            <a:r>
              <a:rPr sz="1200" spc="35" dirty="0">
                <a:latin typeface="Trebuchet MS"/>
                <a:cs typeface="Trebuchet MS"/>
              </a:rPr>
              <a:t>when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company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updating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legacy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apps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facilitating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transfer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apps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services.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that,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it’s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useful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connected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20" dirty="0">
                <a:latin typeface="Trebuchet MS"/>
                <a:cs typeface="Trebuchet MS"/>
              </a:rPr>
              <a:t>Dredd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45"/>
              </a:spcBef>
            </a:pPr>
            <a:r>
              <a:rPr sz="1200" spc="35" dirty="0">
                <a:latin typeface="Trebuchet MS"/>
                <a:cs typeface="Trebuchet MS"/>
              </a:rPr>
              <a:t>Dredd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framework.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validate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description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backend.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goes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through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API’s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description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thoroughly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determining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validated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not.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742551"/>
            <a:ext cx="7647305" cy="303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5" dirty="0">
                <a:latin typeface="Trebuchet MS"/>
                <a:cs typeface="Trebuchet MS"/>
              </a:rPr>
              <a:t>APIMatic</a:t>
            </a:r>
            <a:endParaRPr sz="1200">
              <a:latin typeface="Trebuchet MS"/>
              <a:cs typeface="Trebuchet MS"/>
            </a:endParaRPr>
          </a:p>
          <a:p>
            <a:pPr marL="272415" marR="260350">
              <a:lnSpc>
                <a:spcPct val="100000"/>
              </a:lnSpc>
              <a:spcBef>
                <a:spcPts val="45"/>
              </a:spcBef>
            </a:pPr>
            <a:r>
              <a:rPr sz="1200" spc="55" dirty="0">
                <a:latin typeface="Trebuchet MS"/>
                <a:cs typeface="Trebuchet MS"/>
              </a:rPr>
              <a:t>APIMatic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experience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platform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Developers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SDKs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10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platforms.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keep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sync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updates.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2415" marR="248285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convert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descriptions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multiple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formats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WADL,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Swagger,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RAML,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OAI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format,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Blueprint,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30" dirty="0">
                <a:latin typeface="Trebuchet MS"/>
                <a:cs typeface="Trebuchet MS"/>
              </a:rPr>
              <a:t>HAR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1.4,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Postman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Collections,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40" dirty="0">
                <a:latin typeface="Trebuchet MS"/>
                <a:cs typeface="Trebuchet MS"/>
              </a:rPr>
              <a:t>Sandbox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45"/>
              </a:spcBef>
            </a:pPr>
            <a:r>
              <a:rPr sz="1200" spc="60" dirty="0">
                <a:latin typeface="Trebuchet MS"/>
                <a:cs typeface="Trebuchet MS"/>
              </a:rPr>
              <a:t>Sandbox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offers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quick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easy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mock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deﬁnitions.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reduces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risk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associated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third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party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during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35" dirty="0">
                <a:latin typeface="Trebuchet MS"/>
                <a:cs typeface="Trebuchet MS"/>
              </a:rPr>
              <a:t>Postman</a:t>
            </a:r>
            <a:endParaRPr sz="1200">
              <a:latin typeface="Trebuchet MS"/>
              <a:cs typeface="Trebuchet MS"/>
            </a:endParaRPr>
          </a:p>
          <a:p>
            <a:pPr marL="272415" marR="92710">
              <a:lnSpc>
                <a:spcPct val="100000"/>
              </a:lnSpc>
              <a:spcBef>
                <a:spcPts val="50"/>
              </a:spcBef>
            </a:pPr>
            <a:r>
              <a:rPr sz="1200" spc="40" dirty="0">
                <a:latin typeface="Trebuchet MS"/>
                <a:cs typeface="Trebuchet MS"/>
              </a:rPr>
              <a:t>Postman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evaluate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documenting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it.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interactive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automation.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742551"/>
            <a:ext cx="7677784" cy="239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5" dirty="0">
                <a:latin typeface="Trebuchet MS"/>
                <a:cs typeface="Trebuchet MS"/>
              </a:rPr>
              <a:t>SoapUI</a:t>
            </a:r>
            <a:endParaRPr sz="1200">
              <a:latin typeface="Trebuchet MS"/>
              <a:cs typeface="Trebuchet MS"/>
            </a:endParaRPr>
          </a:p>
          <a:p>
            <a:pPr marL="272415" marR="419734">
              <a:lnSpc>
                <a:spcPct val="100000"/>
              </a:lnSpc>
              <a:spcBef>
                <a:spcPts val="45"/>
              </a:spcBef>
            </a:pPr>
            <a:r>
              <a:rPr sz="1200" spc="65" dirty="0">
                <a:latin typeface="Trebuchet MS"/>
                <a:cs typeface="Trebuchet MS"/>
              </a:rPr>
              <a:t>SoapUI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35" dirty="0">
                <a:latin typeface="Trebuchet MS"/>
                <a:cs typeface="Trebuchet MS"/>
              </a:rPr>
              <a:t>open-source </a:t>
            </a:r>
            <a:r>
              <a:rPr sz="1200" spc="30" dirty="0">
                <a:latin typeface="Trebuchet MS"/>
                <a:cs typeface="Trebuchet MS"/>
              </a:rPr>
              <a:t>testing </a:t>
            </a:r>
            <a:r>
              <a:rPr sz="1200" spc="-30" dirty="0">
                <a:latin typeface="Trebuchet MS"/>
                <a:cs typeface="Trebuchet MS"/>
              </a:rPr>
              <a:t>tool.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5" dirty="0">
                <a:latin typeface="Trebuchet MS"/>
                <a:cs typeface="Trebuchet MS"/>
              </a:rPr>
              <a:t>operate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20" dirty="0">
                <a:latin typeface="Trebuchet MS"/>
                <a:cs typeface="Trebuchet MS"/>
              </a:rPr>
              <a:t>cross-platforms. </a:t>
            </a:r>
            <a:r>
              <a:rPr sz="1200" spc="5" dirty="0">
                <a:latin typeface="Trebuchet MS"/>
                <a:cs typeface="Trebuchet MS"/>
              </a:rPr>
              <a:t>Furthermore,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automate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both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functional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non-functional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tests.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regression,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compliance,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executing,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security,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load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Web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65" dirty="0">
                <a:latin typeface="Trebuchet MS"/>
                <a:cs typeface="Trebuchet MS"/>
              </a:rPr>
              <a:t>Swagger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sz="1200" spc="80" dirty="0">
                <a:latin typeface="Trebuchet MS"/>
                <a:cs typeface="Trebuchet MS"/>
              </a:rPr>
              <a:t>Swagger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open-source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framework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Big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technology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names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GettyImages,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Apigee,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PayPal,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Microsoft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Swagger.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-30" dirty="0">
                <a:latin typeface="Trebuchet MS"/>
                <a:cs typeface="Trebuchet MS"/>
              </a:rPr>
              <a:t>Jmeter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sz="1200" spc="10" dirty="0">
                <a:latin typeface="Trebuchet MS"/>
                <a:cs typeface="Trebuchet MS"/>
              </a:rPr>
              <a:t>JMeter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open-source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software.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8756" y="221200"/>
            <a:ext cx="26187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0" dirty="0">
                <a:solidFill>
                  <a:srgbClr val="22366A"/>
                </a:solidFill>
              </a:rPr>
              <a:t>Mus</a:t>
            </a:r>
            <a:r>
              <a:rPr sz="1300" spc="-5" dirty="0">
                <a:solidFill>
                  <a:srgbClr val="22366A"/>
                </a:solidFill>
              </a:rPr>
              <a:t>t</a:t>
            </a:r>
            <a:r>
              <a:rPr sz="1300" spc="10" dirty="0">
                <a:solidFill>
                  <a:srgbClr val="22366A"/>
                </a:solidFill>
              </a:rPr>
              <a:t>-</a:t>
            </a:r>
            <a:r>
              <a:rPr sz="1300" spc="15" dirty="0">
                <a:solidFill>
                  <a:srgbClr val="22366A"/>
                </a:solidFill>
              </a:rPr>
              <a:t>ha</a:t>
            </a:r>
            <a:r>
              <a:rPr sz="1300" spc="-35" dirty="0">
                <a:solidFill>
                  <a:srgbClr val="22366A"/>
                </a:solidFill>
              </a:rPr>
              <a:t>v</a:t>
            </a:r>
            <a:r>
              <a:rPr sz="1300" dirty="0">
                <a:solidFill>
                  <a:srgbClr val="22366A"/>
                </a:solidFill>
              </a:rPr>
              <a:t>e</a:t>
            </a:r>
            <a:r>
              <a:rPr sz="1300" spc="-105" dirty="0">
                <a:solidFill>
                  <a:srgbClr val="22366A"/>
                </a:solidFill>
              </a:rPr>
              <a:t> </a:t>
            </a:r>
            <a:r>
              <a:rPr sz="1300" spc="25" dirty="0">
                <a:solidFill>
                  <a:srgbClr val="22366A"/>
                </a:solidFill>
              </a:rPr>
              <a:t>f</a:t>
            </a:r>
            <a:r>
              <a:rPr sz="1300" spc="-5" dirty="0">
                <a:solidFill>
                  <a:srgbClr val="22366A"/>
                </a:solidFill>
              </a:rPr>
              <a:t>e</a:t>
            </a:r>
            <a:r>
              <a:rPr sz="1300" spc="15" dirty="0">
                <a:solidFill>
                  <a:srgbClr val="22366A"/>
                </a:solidFill>
              </a:rPr>
              <a:t>at</a:t>
            </a:r>
            <a:r>
              <a:rPr sz="1300" spc="5" dirty="0">
                <a:solidFill>
                  <a:srgbClr val="22366A"/>
                </a:solidFill>
              </a:rPr>
              <a:t>u</a:t>
            </a:r>
            <a:r>
              <a:rPr sz="1300" spc="-25" dirty="0">
                <a:solidFill>
                  <a:srgbClr val="22366A"/>
                </a:solidFill>
              </a:rPr>
              <a:t>r</a:t>
            </a:r>
            <a:r>
              <a:rPr sz="1300" spc="-5" dirty="0">
                <a:solidFill>
                  <a:srgbClr val="22366A"/>
                </a:solidFill>
              </a:rPr>
              <a:t>e</a:t>
            </a:r>
            <a:r>
              <a:rPr sz="1300" spc="125" dirty="0">
                <a:solidFill>
                  <a:srgbClr val="22366A"/>
                </a:solidFill>
              </a:rPr>
              <a:t>s</a:t>
            </a:r>
            <a:r>
              <a:rPr sz="1300" spc="-110" dirty="0">
                <a:solidFill>
                  <a:srgbClr val="22366A"/>
                </a:solidFill>
              </a:rPr>
              <a:t> </a:t>
            </a:r>
            <a:r>
              <a:rPr sz="1300" spc="-45" dirty="0">
                <a:solidFill>
                  <a:srgbClr val="22366A"/>
                </a:solidFill>
              </a:rPr>
              <a:t>i</a:t>
            </a:r>
            <a:r>
              <a:rPr sz="1300" dirty="0">
                <a:solidFill>
                  <a:srgbClr val="22366A"/>
                </a:solidFill>
              </a:rPr>
              <a:t>n</a:t>
            </a:r>
            <a:r>
              <a:rPr sz="1300" spc="-100" dirty="0">
                <a:solidFill>
                  <a:srgbClr val="22366A"/>
                </a:solidFill>
              </a:rPr>
              <a:t> </a:t>
            </a:r>
            <a:r>
              <a:rPr sz="1300" spc="90" dirty="0">
                <a:solidFill>
                  <a:srgbClr val="22366A"/>
                </a:solidFill>
              </a:rPr>
              <a:t>AP</a:t>
            </a:r>
            <a:r>
              <a:rPr sz="1300" spc="45" dirty="0">
                <a:solidFill>
                  <a:srgbClr val="22366A"/>
                </a:solidFill>
              </a:rPr>
              <a:t>I</a:t>
            </a:r>
            <a:r>
              <a:rPr sz="1300" spc="-110" dirty="0">
                <a:solidFill>
                  <a:srgbClr val="22366A"/>
                </a:solidFill>
              </a:rPr>
              <a:t> </a:t>
            </a:r>
            <a:r>
              <a:rPr sz="1300" spc="10" dirty="0">
                <a:solidFill>
                  <a:srgbClr val="22366A"/>
                </a:solidFill>
              </a:rPr>
              <a:t>de</a:t>
            </a:r>
            <a:r>
              <a:rPr sz="1300" spc="45" dirty="0">
                <a:solidFill>
                  <a:srgbClr val="22366A"/>
                </a:solidFill>
              </a:rPr>
              <a:t>s</a:t>
            </a:r>
            <a:r>
              <a:rPr sz="1300" spc="25" dirty="0">
                <a:solidFill>
                  <a:srgbClr val="22366A"/>
                </a:solidFill>
              </a:rPr>
              <a:t>i</a:t>
            </a:r>
            <a:r>
              <a:rPr sz="1300" spc="75" dirty="0">
                <a:solidFill>
                  <a:srgbClr val="22366A"/>
                </a:solidFill>
              </a:rPr>
              <a:t>gn</a:t>
            </a:r>
            <a:endParaRPr sz="1300"/>
          </a:p>
        </p:txBody>
      </p:sp>
      <p:sp>
        <p:nvSpPr>
          <p:cNvPr id="6" name="object 6"/>
          <p:cNvSpPr/>
          <p:nvPr/>
        </p:nvSpPr>
        <p:spPr>
          <a:xfrm>
            <a:off x="461432" y="1511015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8756" y="617949"/>
            <a:ext cx="8304530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2625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Before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keep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few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mind.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catalyst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15" dirty="0">
                <a:latin typeface="Trebuchet MS"/>
                <a:cs typeface="Trebuchet MS"/>
              </a:rPr>
              <a:t>development </a:t>
            </a:r>
            <a:r>
              <a:rPr sz="1200" spc="50" dirty="0">
                <a:latin typeface="Trebuchet MS"/>
                <a:cs typeface="Trebuchet MS"/>
              </a:rPr>
              <a:t>process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20" dirty="0">
                <a:latin typeface="Trebuchet MS"/>
                <a:cs typeface="Trebuchet MS"/>
              </a:rPr>
              <a:t>help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15" dirty="0">
                <a:latin typeface="Trebuchet MS"/>
                <a:cs typeface="Trebuchet MS"/>
              </a:rPr>
              <a:t>team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5" dirty="0">
                <a:latin typeface="Trebuchet MS"/>
                <a:cs typeface="Trebuchet MS"/>
              </a:rPr>
              <a:t>stay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same </a:t>
            </a:r>
            <a:r>
              <a:rPr sz="1200" spc="5" dirty="0">
                <a:latin typeface="Trebuchet MS"/>
                <a:cs typeface="Trebuchet MS"/>
              </a:rPr>
              <a:t>page. </a:t>
            </a:r>
            <a:r>
              <a:rPr sz="1200" spc="-15" dirty="0">
                <a:latin typeface="Trebuchet MS"/>
                <a:cs typeface="Trebuchet MS"/>
              </a:rPr>
              <a:t>Let’s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25" dirty="0">
                <a:latin typeface="Trebuchet MS"/>
                <a:cs typeface="Trebuchet MS"/>
              </a:rPr>
              <a:t>look </a:t>
            </a:r>
            <a:r>
              <a:rPr sz="1200" spc="-5" dirty="0">
                <a:latin typeface="Trebuchet MS"/>
                <a:cs typeface="Trebuchet MS"/>
              </a:rPr>
              <a:t>at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  <a:spcBef>
                <a:spcPts val="5"/>
              </a:spcBef>
            </a:pP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uthori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z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an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d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uthe</a:t>
            </a:r>
            <a:r>
              <a:rPr sz="1400" b="1" spc="-20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tic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3937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simple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words,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verifying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identity.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hand,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Authorization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decide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15" dirty="0">
                <a:latin typeface="Trebuchet MS"/>
                <a:cs typeface="Trebuchet MS"/>
              </a:rPr>
              <a:t>the veriﬁed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dirty="0">
                <a:latin typeface="Trebuchet MS"/>
                <a:cs typeface="Trebuchet MS"/>
              </a:rPr>
              <a:t>permitted to </a:t>
            </a:r>
            <a:r>
              <a:rPr sz="1200" spc="20" dirty="0">
                <a:latin typeface="Trebuchet MS"/>
                <a:cs typeface="Trebuchet MS"/>
              </a:rPr>
              <a:t>perform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10" dirty="0">
                <a:latin typeface="Trebuchet MS"/>
                <a:cs typeface="Trebuchet MS"/>
              </a:rPr>
              <a:t>action </a:t>
            </a:r>
            <a:r>
              <a:rPr sz="1200" spc="30" dirty="0">
                <a:latin typeface="Trebuchet MS"/>
                <a:cs typeface="Trebuchet MS"/>
              </a:rPr>
              <a:t>on a </a:t>
            </a:r>
            <a:r>
              <a:rPr sz="1200" spc="45" dirty="0">
                <a:latin typeface="Trebuchet MS"/>
                <a:cs typeface="Trebuchet MS"/>
              </a:rPr>
              <a:t>speciﬁc </a:t>
            </a:r>
            <a:r>
              <a:rPr sz="1200" spc="10" dirty="0">
                <a:latin typeface="Trebuchet MS"/>
                <a:cs typeface="Trebuchet MS"/>
              </a:rPr>
              <a:t>source.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dirty="0">
                <a:latin typeface="Trebuchet MS"/>
                <a:cs typeface="Trebuchet MS"/>
              </a:rPr>
              <a:t>example, </a:t>
            </a:r>
            <a:r>
              <a:rPr sz="1200" spc="-5" dirty="0">
                <a:latin typeface="Trebuchet MS"/>
                <a:cs typeface="Trebuchet MS"/>
              </a:rPr>
              <a:t>John </a:t>
            </a:r>
            <a:r>
              <a:rPr sz="1200" spc="-10" dirty="0">
                <a:latin typeface="Trebuchet MS"/>
                <a:cs typeface="Trebuchet MS"/>
              </a:rPr>
              <a:t>(an 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user)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however,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he’s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allowed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OAuth,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OAuth2,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JWT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commonly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speciﬁcations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managing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authentication.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550505" y="1601366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30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C88C31"/>
                </a:solidFill>
              </a:rPr>
              <a:t>Pagination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9917" y="1432917"/>
            <a:ext cx="7595234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obvious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time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grow.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happens,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you’ll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observe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resources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taking </a:t>
            </a:r>
            <a:r>
              <a:rPr sz="1200" spc="30" dirty="0">
                <a:latin typeface="Trebuchet MS"/>
                <a:cs typeface="Trebuchet MS"/>
              </a:rPr>
              <a:t>a longer </a:t>
            </a:r>
            <a:r>
              <a:rPr sz="1200" dirty="0">
                <a:latin typeface="Trebuchet MS"/>
                <a:cs typeface="Trebuchet MS"/>
              </a:rPr>
              <a:t>time </a:t>
            </a:r>
            <a:r>
              <a:rPr sz="1200" spc="20" dirty="0">
                <a:latin typeface="Trebuchet MS"/>
                <a:cs typeface="Trebuchet MS"/>
              </a:rPr>
              <a:t>than </a:t>
            </a:r>
            <a:r>
              <a:rPr sz="1200" spc="45" dirty="0">
                <a:latin typeface="Trebuchet MS"/>
                <a:cs typeface="Trebuchet MS"/>
              </a:rPr>
              <a:t>usual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25" dirty="0">
                <a:latin typeface="Trebuchet MS"/>
                <a:cs typeface="Trebuchet MS"/>
              </a:rPr>
              <a:t>retrieve.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most </a:t>
            </a:r>
            <a:r>
              <a:rPr sz="1200" spc="35" dirty="0">
                <a:latin typeface="Trebuchet MS"/>
                <a:cs typeface="Trebuchet MS"/>
              </a:rPr>
              <a:t>common </a:t>
            </a:r>
            <a:r>
              <a:rPr sz="1200" spc="30" dirty="0">
                <a:latin typeface="Trebuchet MS"/>
                <a:cs typeface="Trebuchet MS"/>
              </a:rPr>
              <a:t>way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0" dirty="0">
                <a:latin typeface="Trebuchet MS"/>
                <a:cs typeface="Trebuchet MS"/>
              </a:rPr>
              <a:t>approach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situation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caching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objects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creating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pagination.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641985">
              <a:lnSpc>
                <a:spcPct val="100000"/>
              </a:lnSpc>
            </a:pPr>
            <a:r>
              <a:rPr sz="1200" spc="65" dirty="0">
                <a:latin typeface="Trebuchet MS"/>
                <a:cs typeface="Trebuchet MS"/>
              </a:rPr>
              <a:t>Paging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nothing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determine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much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displayed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what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frequency.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87375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Sorting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ensures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receives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requirements,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condition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applied,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modiﬁcations.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factors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minimising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time,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ensuring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high-level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security,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556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solidFill>
                  <a:srgbClr val="C88C31"/>
                </a:solidFill>
              </a:rPr>
              <a:t>C</a:t>
            </a:r>
            <a:r>
              <a:rPr sz="1400" spc="40" dirty="0">
                <a:solidFill>
                  <a:srgbClr val="C88C31"/>
                </a:solidFill>
              </a:rPr>
              <a:t>ac</a:t>
            </a:r>
            <a:r>
              <a:rPr sz="1400" spc="-5" dirty="0">
                <a:solidFill>
                  <a:srgbClr val="C88C31"/>
                </a:solidFill>
              </a:rPr>
              <a:t>he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389629"/>
            <a:chOff x="-3369" y="127258"/>
            <a:chExt cx="640080" cy="3389629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171939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504" y="1809745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31" y="314252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9717" y="770442"/>
            <a:ext cx="7814309" cy="181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193675" algn="just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Cache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retrieve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lightning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speed.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Once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ready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consumption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in-memory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reduce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requests.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Redis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Memcached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Cache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Wrappers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wrappers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packages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language-speciﬁc.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combine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various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sets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user-friendly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wrapper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several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interacting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user.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717" y="3188428"/>
            <a:ext cx="76625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HATEOAS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90" dirty="0">
                <a:latin typeface="Trebuchet MS"/>
                <a:cs typeface="Trebuchet MS"/>
              </a:rPr>
              <a:t>HATEOAS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(Hypermedia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Engine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State)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REST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architecture.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content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consists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link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forms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media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text,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images,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videos,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hypermedia.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8605">
              <a:lnSpc>
                <a:spcPct val="100000"/>
              </a:lnSpc>
              <a:spcBef>
                <a:spcPts val="5"/>
              </a:spcBef>
            </a:pPr>
            <a:r>
              <a:rPr sz="1200" spc="90" dirty="0">
                <a:latin typeface="Trebuchet MS"/>
                <a:cs typeface="Trebuchet MS"/>
              </a:rPr>
              <a:t>HATEOS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clients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REST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responses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dynamically.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" name="object 17"/>
            <p:cNvSpPr/>
            <p:nvPr/>
          </p:nvSpPr>
          <p:spPr>
            <a:xfrm>
              <a:off x="550503" y="3232873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5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084" y="0"/>
              <a:ext cx="4400915" cy="51434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"/>
              <a:ext cx="9143989" cy="51434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50" y="757041"/>
            <a:ext cx="3078480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95" dirty="0">
                <a:latin typeface="Trebuchet MS"/>
                <a:cs typeface="Trebuchet MS"/>
              </a:rPr>
              <a:t>API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70" dirty="0">
                <a:latin typeface="Trebuchet MS"/>
                <a:cs typeface="Trebuchet MS"/>
              </a:rPr>
              <a:t>D</a:t>
            </a:r>
            <a:r>
              <a:rPr sz="1400" spc="50" dirty="0">
                <a:latin typeface="Trebuchet MS"/>
                <a:cs typeface="Trebuchet MS"/>
              </a:rPr>
              <a:t>e</a:t>
            </a:r>
            <a:r>
              <a:rPr sz="1400" spc="5" dirty="0">
                <a:latin typeface="Trebuchet MS"/>
                <a:cs typeface="Trebuchet MS"/>
              </a:rPr>
              <a:t>v</a:t>
            </a:r>
            <a:r>
              <a:rPr sz="1400" spc="20" dirty="0">
                <a:latin typeface="Trebuchet MS"/>
                <a:cs typeface="Trebuchet MS"/>
              </a:rPr>
              <a:t>e</a:t>
            </a:r>
            <a:r>
              <a:rPr sz="1400" spc="-25" dirty="0">
                <a:latin typeface="Trebuchet MS"/>
                <a:cs typeface="Trebuchet MS"/>
              </a:rPr>
              <a:t>l</a:t>
            </a:r>
            <a:r>
              <a:rPr sz="1400" spc="35" dirty="0">
                <a:latin typeface="Trebuchet MS"/>
                <a:cs typeface="Trebuchet MS"/>
              </a:rPr>
              <a:t>opme</a:t>
            </a:r>
            <a:r>
              <a:rPr sz="1400" dirty="0">
                <a:latin typeface="Trebuchet MS"/>
                <a:cs typeface="Trebuchet MS"/>
              </a:rPr>
              <a:t>n</a:t>
            </a:r>
            <a:r>
              <a:rPr sz="1400" spc="-15" dirty="0">
                <a:latin typeface="Trebuchet MS"/>
                <a:cs typeface="Trebuchet MS"/>
              </a:rPr>
              <a:t>t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105" dirty="0">
                <a:latin typeface="Trebuchet MS"/>
                <a:cs typeface="Trebuchet MS"/>
              </a:rPr>
              <a:t>Se</a:t>
            </a:r>
            <a:r>
              <a:rPr sz="1400" spc="95" dirty="0">
                <a:latin typeface="Trebuchet MS"/>
                <a:cs typeface="Trebuchet MS"/>
              </a:rPr>
              <a:t>r</a:t>
            </a:r>
            <a:r>
              <a:rPr sz="1400" spc="5" dirty="0">
                <a:latin typeface="Trebuchet MS"/>
                <a:cs typeface="Trebuchet MS"/>
              </a:rPr>
              <a:t>vic</a:t>
            </a:r>
            <a:r>
              <a:rPr sz="1400" spc="20" dirty="0">
                <a:latin typeface="Trebuchet MS"/>
                <a:cs typeface="Trebuchet MS"/>
              </a:rPr>
              <a:t>e</a:t>
            </a:r>
            <a:r>
              <a:rPr sz="1400" spc="14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0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30" dirty="0">
                <a:latin typeface="Trebuchet MS"/>
                <a:cs typeface="Trebuchet MS"/>
              </a:rPr>
              <a:t>Express.js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5" dirty="0">
                <a:latin typeface="Trebuchet MS"/>
                <a:cs typeface="Trebuchet MS"/>
              </a:rPr>
              <a:t>Node.js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100" dirty="0">
                <a:latin typeface="Trebuchet MS"/>
                <a:cs typeface="Trebuchet MS"/>
              </a:rPr>
              <a:t>MongoDB</a:t>
            </a:r>
            <a:endParaRPr sz="1400">
              <a:latin typeface="Trebuchet MS"/>
              <a:cs typeface="Trebuchet MS"/>
            </a:endParaRPr>
          </a:p>
          <a:p>
            <a:pPr marL="272415" marR="5080" indent="-260350">
              <a:lnSpc>
                <a:spcPts val="1510"/>
              </a:lnSpc>
              <a:spcBef>
                <a:spcPts val="153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70" dirty="0">
                <a:latin typeface="Trebuchet MS"/>
                <a:cs typeface="Trebuchet MS"/>
              </a:rPr>
              <a:t>Manual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Authentication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65" dirty="0">
                <a:latin typeface="Trebuchet MS"/>
                <a:cs typeface="Trebuchet MS"/>
              </a:rPr>
              <a:t>using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JWT,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Passport.js,etc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220032"/>
            <a:ext cx="143129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A"/>
                </a:solidFill>
              </a:rPr>
              <a:t>T</a:t>
            </a:r>
            <a:r>
              <a:rPr spc="20" dirty="0">
                <a:solidFill>
                  <a:srgbClr val="22366A"/>
                </a:solidFill>
              </a:rPr>
              <a:t>opic</a:t>
            </a:r>
            <a:r>
              <a:rPr spc="160" dirty="0">
                <a:solidFill>
                  <a:srgbClr val="22366A"/>
                </a:solidFill>
              </a:rPr>
              <a:t>s</a:t>
            </a:r>
            <a:r>
              <a:rPr spc="-120" dirty="0">
                <a:solidFill>
                  <a:srgbClr val="22366A"/>
                </a:solidFill>
              </a:rPr>
              <a:t> </a:t>
            </a:r>
            <a:r>
              <a:rPr spc="180" dirty="0">
                <a:solidFill>
                  <a:srgbClr val="22366A"/>
                </a:solidFill>
              </a:rPr>
              <a:t>C</a:t>
            </a:r>
            <a:r>
              <a:rPr spc="5" dirty="0">
                <a:solidFill>
                  <a:srgbClr val="22366A"/>
                </a:solidFill>
              </a:rPr>
              <a:t>o</a:t>
            </a:r>
            <a:r>
              <a:rPr spc="-20" dirty="0">
                <a:solidFill>
                  <a:srgbClr val="22366A"/>
                </a:solidFill>
              </a:rPr>
              <a:t>v</a:t>
            </a:r>
            <a:r>
              <a:rPr spc="-5" dirty="0">
                <a:solidFill>
                  <a:srgbClr val="22366A"/>
                </a:solidFill>
              </a:rPr>
              <a:t>er</a:t>
            </a:r>
            <a:r>
              <a:rPr spc="35" dirty="0">
                <a:solidFill>
                  <a:srgbClr val="22366A"/>
                </a:solidFill>
              </a:rPr>
              <a:t>ed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241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C88C31"/>
                </a:solidFill>
              </a:rPr>
              <a:t>E</a:t>
            </a:r>
            <a:r>
              <a:rPr sz="1400" spc="-15" dirty="0">
                <a:solidFill>
                  <a:srgbClr val="C88C31"/>
                </a:solidFill>
              </a:rPr>
              <a:t>rror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-10" dirty="0">
                <a:solidFill>
                  <a:srgbClr val="C88C31"/>
                </a:solidFill>
              </a:rPr>
              <a:t>h</a:t>
            </a:r>
            <a:r>
              <a:rPr sz="1400" spc="20" dirty="0">
                <a:solidFill>
                  <a:srgbClr val="C88C31"/>
                </a:solidFill>
              </a:rPr>
              <a:t>an</a:t>
            </a:r>
            <a:r>
              <a:rPr sz="1400" spc="30" dirty="0">
                <a:solidFill>
                  <a:srgbClr val="C88C31"/>
                </a:solidFill>
              </a:rPr>
              <a:t>d</a:t>
            </a:r>
            <a:r>
              <a:rPr sz="1400" spc="35" dirty="0">
                <a:solidFill>
                  <a:srgbClr val="C88C31"/>
                </a:solidFill>
              </a:rPr>
              <a:t>l</a:t>
            </a:r>
            <a:r>
              <a:rPr sz="1400" spc="-45" dirty="0">
                <a:solidFill>
                  <a:srgbClr val="C88C31"/>
                </a:solidFill>
              </a:rPr>
              <a:t>i</a:t>
            </a:r>
            <a:r>
              <a:rPr sz="1400" spc="90" dirty="0">
                <a:solidFill>
                  <a:srgbClr val="C88C31"/>
                </a:solidFill>
              </a:rPr>
              <a:t>ng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2439035"/>
            </a:xfrm>
            <a:custGeom>
              <a:avLst/>
              <a:gdLst/>
              <a:ahLst/>
              <a:cxnLst/>
              <a:rect l="l" t="t" r="r" b="b"/>
              <a:pathLst>
                <a:path h="2439035">
                  <a:moveTo>
                    <a:pt x="0" y="0"/>
                  </a:moveTo>
                  <a:lnTo>
                    <a:pt x="0" y="24387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9917" y="770442"/>
            <a:ext cx="765683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efﬁcient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debugging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easier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identiﬁes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problem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-40" dirty="0">
                <a:latin typeface="Trebuchet MS"/>
                <a:cs typeface="Trebuchet MS"/>
              </a:rPr>
              <a:t>error.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spc="55" dirty="0">
                <a:latin typeface="Trebuchet MS"/>
                <a:cs typeface="Trebuchet MS"/>
              </a:rPr>
              <a:t>some </a:t>
            </a:r>
            <a:r>
              <a:rPr sz="1200" dirty="0">
                <a:latin typeface="Trebuchet MS"/>
                <a:cs typeface="Trebuchet MS"/>
              </a:rPr>
              <a:t>errors,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5" dirty="0">
                <a:latin typeface="Trebuchet MS"/>
                <a:cs typeface="Trebuchet MS"/>
              </a:rPr>
              <a:t>change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request, </a:t>
            </a:r>
            <a:r>
              <a:rPr sz="1200" spc="10" dirty="0">
                <a:latin typeface="Trebuchet MS"/>
                <a:cs typeface="Trebuchet MS"/>
              </a:rPr>
              <a:t>whereas, </a:t>
            </a:r>
            <a:r>
              <a:rPr sz="1200" spc="15" dirty="0">
                <a:latin typeface="Trebuchet MS"/>
                <a:cs typeface="Trebuchet MS"/>
              </a:rPr>
              <a:t>for the </a:t>
            </a:r>
            <a:r>
              <a:rPr sz="1200" dirty="0">
                <a:latin typeface="Trebuchet MS"/>
                <a:cs typeface="Trebuchet MS"/>
              </a:rPr>
              <a:t>others,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25" dirty="0">
                <a:latin typeface="Trebuchet MS"/>
                <a:cs typeface="Trebuchet MS"/>
              </a:rPr>
              <a:t> 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contact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support.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helpful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follows: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65" dirty="0">
                <a:latin typeface="Trebuchet MS"/>
                <a:cs typeface="Trebuchet MS"/>
              </a:rPr>
              <a:t>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codes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well-known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standards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6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-15" dirty="0">
                <a:latin typeface="Trebuchet MS"/>
                <a:cs typeface="Trebuchet MS"/>
              </a:rPr>
              <a:t>er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ri</a:t>
            </a:r>
            <a:r>
              <a:rPr sz="1200" spc="80" dirty="0">
                <a:latin typeface="Trebuchet MS"/>
                <a:cs typeface="Trebuchet MS"/>
              </a:rPr>
              <a:t>g</a:t>
            </a:r>
            <a:r>
              <a:rPr sz="1200" spc="60" dirty="0">
                <a:latin typeface="Trebuchet MS"/>
                <a:cs typeface="Trebuchet MS"/>
              </a:rPr>
              <a:t>h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or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c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b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55" dirty="0">
                <a:latin typeface="Trebuchet MS"/>
                <a:cs typeface="Trebuchet MS"/>
              </a:rPr>
              <a:t>ause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or</a:t>
            </a: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1440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Segregating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domain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general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errors.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717" y="3319059"/>
            <a:ext cx="78454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Testing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similar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includes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directly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part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5" dirty="0">
                <a:latin typeface="Trebuchet MS"/>
                <a:cs typeface="Trebuchet MS"/>
              </a:rPr>
              <a:t>integration </a:t>
            </a:r>
            <a:r>
              <a:rPr sz="1200" spc="30" dirty="0">
                <a:latin typeface="Trebuchet MS"/>
                <a:cs typeface="Trebuchet MS"/>
              </a:rPr>
              <a:t>testing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ﬁnd </a:t>
            </a:r>
            <a:r>
              <a:rPr sz="1200" spc="15" dirty="0">
                <a:latin typeface="Trebuchet MS"/>
                <a:cs typeface="Trebuchet MS"/>
              </a:rPr>
              <a:t>out whether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0" dirty="0">
                <a:latin typeface="Trebuchet MS"/>
                <a:cs typeface="Trebuchet MS"/>
              </a:rPr>
              <a:t>meets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expectations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10" dirty="0">
                <a:latin typeface="Trebuchet MS"/>
                <a:cs typeface="Trebuchet MS"/>
              </a:rPr>
              <a:t>performance, </a:t>
            </a:r>
            <a:r>
              <a:rPr sz="1200" spc="-5" dirty="0">
                <a:latin typeface="Trebuchet MS"/>
                <a:cs typeface="Trebuchet MS"/>
              </a:rPr>
              <a:t>functionality, </a:t>
            </a:r>
            <a:r>
              <a:rPr sz="1200" dirty="0">
                <a:latin typeface="Trebuchet MS"/>
                <a:cs typeface="Trebuchet MS"/>
              </a:rPr>
              <a:t>security,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reliability.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JMeter,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Postman,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SoapUI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popular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" name="object 15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882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C88C31"/>
                </a:solidFill>
              </a:rPr>
              <a:t>Validation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marR="37084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Validation</a:t>
            </a:r>
            <a:r>
              <a:rPr spc="-65" dirty="0"/>
              <a:t> </a:t>
            </a:r>
            <a:r>
              <a:rPr spc="-5" dirty="0"/>
              <a:t>in</a:t>
            </a:r>
            <a:r>
              <a:rPr spc="-60" dirty="0"/>
              <a:t> </a:t>
            </a:r>
            <a:r>
              <a:rPr spc="90" dirty="0"/>
              <a:t>APIs</a:t>
            </a:r>
            <a:r>
              <a:rPr spc="-65" dirty="0"/>
              <a:t> </a:t>
            </a:r>
            <a:r>
              <a:rPr spc="25" dirty="0"/>
              <a:t>refers</a:t>
            </a:r>
            <a:r>
              <a:rPr spc="-65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0" dirty="0"/>
              <a:t>veriﬁcation</a:t>
            </a:r>
            <a:r>
              <a:rPr spc="-75" dirty="0"/>
              <a:t> </a:t>
            </a:r>
            <a:r>
              <a:rPr spc="20" dirty="0"/>
              <a:t>of</a:t>
            </a:r>
            <a:r>
              <a:rPr spc="-75" dirty="0"/>
              <a:t> </a:t>
            </a:r>
            <a:r>
              <a:rPr spc="35" dirty="0"/>
              <a:t>correctness</a:t>
            </a:r>
            <a:r>
              <a:rPr spc="-85" dirty="0"/>
              <a:t> </a:t>
            </a:r>
            <a:r>
              <a:rPr spc="20" dirty="0"/>
              <a:t>of</a:t>
            </a:r>
            <a:r>
              <a:rPr spc="-75" dirty="0"/>
              <a:t> </a:t>
            </a:r>
            <a:r>
              <a:rPr spc="-25" dirty="0"/>
              <a:t>data.</a:t>
            </a:r>
            <a:r>
              <a:rPr spc="-95" dirty="0"/>
              <a:t> </a:t>
            </a:r>
            <a:r>
              <a:rPr spc="5" dirty="0"/>
              <a:t>Validation</a:t>
            </a:r>
            <a:r>
              <a:rPr spc="-75" dirty="0"/>
              <a:t> </a:t>
            </a:r>
            <a:r>
              <a:rPr spc="35" dirty="0"/>
              <a:t>can</a:t>
            </a:r>
            <a:r>
              <a:rPr spc="-60" dirty="0"/>
              <a:t> </a:t>
            </a:r>
            <a:r>
              <a:rPr spc="30" dirty="0"/>
              <a:t>be</a:t>
            </a:r>
            <a:r>
              <a:rPr spc="-90" dirty="0"/>
              <a:t> </a:t>
            </a:r>
            <a:r>
              <a:rPr spc="15" dirty="0"/>
              <a:t>categorized</a:t>
            </a:r>
            <a:r>
              <a:rPr spc="-65" dirty="0"/>
              <a:t> </a:t>
            </a:r>
            <a:r>
              <a:rPr spc="-10" dirty="0"/>
              <a:t>into</a:t>
            </a:r>
            <a:r>
              <a:rPr spc="-70" dirty="0"/>
              <a:t> </a:t>
            </a:r>
            <a:r>
              <a:rPr spc="15" dirty="0"/>
              <a:t>two </a:t>
            </a:r>
            <a:r>
              <a:rPr spc="-345" dirty="0"/>
              <a:t> </a:t>
            </a:r>
            <a:r>
              <a:rPr spc="5" dirty="0"/>
              <a:t>types: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spc="5" dirty="0"/>
          </a:p>
          <a:p>
            <a:pPr marL="365125" indent="-149225">
              <a:lnSpc>
                <a:spcPct val="100000"/>
              </a:lnSpc>
              <a:buFont typeface="Lucida Sans Unicode"/>
              <a:buChar char="▪"/>
              <a:tabLst>
                <a:tab pos="365125" algn="l"/>
              </a:tabLst>
            </a:pPr>
            <a:r>
              <a:rPr spc="90" dirty="0"/>
              <a:t>Se</a:t>
            </a:r>
            <a:r>
              <a:rPr spc="85" dirty="0"/>
              <a:t>r</a:t>
            </a:r>
            <a:r>
              <a:rPr dirty="0"/>
              <a:t>v</a:t>
            </a:r>
            <a:r>
              <a:rPr spc="10" dirty="0"/>
              <a:t>er</a:t>
            </a:r>
            <a:r>
              <a:rPr spc="-80" dirty="0"/>
              <a:t> </a:t>
            </a:r>
            <a:r>
              <a:rPr dirty="0"/>
              <a:t>v</a:t>
            </a:r>
            <a:r>
              <a:rPr spc="25" dirty="0"/>
              <a:t>a</a:t>
            </a:r>
            <a:r>
              <a:rPr spc="5" dirty="0"/>
              <a:t>lid</a:t>
            </a:r>
            <a:r>
              <a:rPr spc="-20" dirty="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dirty="0"/>
          </a:p>
          <a:p>
            <a:pPr marL="365125" indent="-149225">
              <a:lnSpc>
                <a:spcPct val="100000"/>
              </a:lnSpc>
              <a:buFont typeface="Lucida Sans Unicode"/>
              <a:buChar char="▪"/>
              <a:tabLst>
                <a:tab pos="365125" algn="l"/>
              </a:tabLst>
            </a:pPr>
            <a:r>
              <a:rPr spc="70" dirty="0"/>
              <a:t>C</a:t>
            </a:r>
            <a:r>
              <a:rPr spc="25" dirty="0"/>
              <a:t>l</a:t>
            </a:r>
            <a:r>
              <a:rPr dirty="0"/>
              <a:t>ie</a:t>
            </a:r>
            <a:r>
              <a:rPr spc="-25" dirty="0"/>
              <a:t>n</a:t>
            </a:r>
            <a:r>
              <a:rPr spc="-40" dirty="0"/>
              <a:t>t</a:t>
            </a:r>
            <a:r>
              <a:rPr spc="10" dirty="0"/>
              <a:t>-</a:t>
            </a:r>
            <a:r>
              <a:rPr spc="35" dirty="0"/>
              <a:t>side</a:t>
            </a:r>
            <a:r>
              <a:rPr spc="-85" dirty="0"/>
              <a:t> </a:t>
            </a:r>
            <a:r>
              <a:rPr dirty="0"/>
              <a:t>v</a:t>
            </a:r>
            <a:r>
              <a:rPr spc="25" dirty="0"/>
              <a:t>a</a:t>
            </a:r>
            <a:r>
              <a:rPr spc="5" dirty="0"/>
              <a:t>lid</a:t>
            </a:r>
            <a:r>
              <a:rPr spc="-20" dirty="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dirty="0"/>
          </a:p>
          <a:p>
            <a:pPr marL="193675" marR="377190">
              <a:lnSpc>
                <a:spcPct val="100000"/>
              </a:lnSpc>
              <a:spcBef>
                <a:spcPts val="5"/>
              </a:spcBef>
            </a:pPr>
            <a:r>
              <a:rPr spc="20" dirty="0"/>
              <a:t>In</a:t>
            </a:r>
            <a:r>
              <a:rPr spc="-80" dirty="0"/>
              <a:t> </a:t>
            </a:r>
            <a:r>
              <a:rPr spc="10" dirty="0"/>
              <a:t>client-side</a:t>
            </a:r>
            <a:r>
              <a:rPr spc="-80" dirty="0"/>
              <a:t> </a:t>
            </a:r>
            <a:r>
              <a:rPr spc="-10" dirty="0"/>
              <a:t>validation,</a:t>
            </a:r>
            <a:r>
              <a:rPr spc="-70" dirty="0"/>
              <a:t> </a:t>
            </a:r>
            <a:r>
              <a:rPr spc="15" dirty="0"/>
              <a:t>prompt</a:t>
            </a:r>
            <a:r>
              <a:rPr spc="-65" dirty="0"/>
              <a:t> </a:t>
            </a:r>
            <a:r>
              <a:rPr spc="35" dirty="0"/>
              <a:t>feedback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-5" dirty="0"/>
              <a:t>given,</a:t>
            </a:r>
            <a:r>
              <a:rPr spc="-70" dirty="0"/>
              <a:t> </a:t>
            </a:r>
            <a:r>
              <a:rPr spc="15" dirty="0"/>
              <a:t>for</a:t>
            </a:r>
            <a:r>
              <a:rPr spc="-70" dirty="0"/>
              <a:t> </a:t>
            </a:r>
            <a:r>
              <a:rPr spc="30" dirty="0"/>
              <a:t>an</a:t>
            </a:r>
            <a:r>
              <a:rPr spc="-60" dirty="0"/>
              <a:t> </a:t>
            </a:r>
            <a:r>
              <a:rPr spc="25" dirty="0"/>
              <a:t>instance</a:t>
            </a:r>
            <a:r>
              <a:rPr spc="-75" dirty="0"/>
              <a:t> </a:t>
            </a:r>
            <a:r>
              <a:rPr spc="40" dirty="0"/>
              <a:t>marking</a:t>
            </a:r>
            <a:r>
              <a:rPr spc="-80" dirty="0"/>
              <a:t> </a:t>
            </a:r>
            <a:r>
              <a:rPr spc="15" dirty="0"/>
              <a:t>out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0" dirty="0"/>
              <a:t> </a:t>
            </a:r>
            <a:r>
              <a:rPr spc="10" dirty="0"/>
              <a:t>incorrect</a:t>
            </a:r>
            <a:r>
              <a:rPr spc="-80" dirty="0"/>
              <a:t> </a:t>
            </a:r>
            <a:r>
              <a:rPr spc="15" dirty="0"/>
              <a:t>entry</a:t>
            </a:r>
            <a:r>
              <a:rPr spc="-65" dirty="0"/>
              <a:t> </a:t>
            </a:r>
            <a:r>
              <a:rPr spc="-5" dirty="0"/>
              <a:t>in</a:t>
            </a:r>
            <a:r>
              <a:rPr spc="-65" dirty="0"/>
              <a:t> </a:t>
            </a:r>
            <a:r>
              <a:rPr spc="15" dirty="0"/>
              <a:t>red </a:t>
            </a:r>
            <a:r>
              <a:rPr spc="-345" dirty="0"/>
              <a:t> </a:t>
            </a:r>
            <a:r>
              <a:rPr spc="-25" dirty="0"/>
              <a:t>color,</a:t>
            </a:r>
            <a:r>
              <a:rPr spc="-85" dirty="0"/>
              <a:t> </a:t>
            </a:r>
            <a:r>
              <a:rPr spc="-5" dirty="0"/>
              <a:t>tooltip</a:t>
            </a:r>
            <a:r>
              <a:rPr spc="-80" dirty="0"/>
              <a:t> </a:t>
            </a:r>
            <a:r>
              <a:rPr spc="15" dirty="0"/>
              <a:t>for</a:t>
            </a:r>
            <a:r>
              <a:rPr spc="-90" dirty="0"/>
              <a:t> </a:t>
            </a:r>
            <a:r>
              <a:rPr spc="-5" dirty="0"/>
              <a:t>correction,</a:t>
            </a:r>
            <a:r>
              <a:rPr spc="-95" dirty="0"/>
              <a:t> </a:t>
            </a:r>
            <a:r>
              <a:rPr spc="-40" dirty="0"/>
              <a:t>etc.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spc="-40" dirty="0"/>
          </a:p>
          <a:p>
            <a:pPr marL="193675" marR="5080">
              <a:lnSpc>
                <a:spcPct val="100000"/>
              </a:lnSpc>
            </a:pPr>
            <a:r>
              <a:rPr spc="35" dirty="0"/>
              <a:t>Server-side </a:t>
            </a:r>
            <a:r>
              <a:rPr dirty="0"/>
              <a:t>validation </a:t>
            </a:r>
            <a:r>
              <a:rPr spc="15" dirty="0"/>
              <a:t>involves </a:t>
            </a:r>
            <a:r>
              <a:rPr spc="35" dirty="0"/>
              <a:t>mundane </a:t>
            </a:r>
            <a:r>
              <a:rPr spc="60" dirty="0"/>
              <a:t>tasks such </a:t>
            </a:r>
            <a:r>
              <a:rPr spc="70" dirty="0"/>
              <a:t>as </a:t>
            </a:r>
            <a:r>
              <a:rPr spc="15" dirty="0"/>
              <a:t>what </a:t>
            </a:r>
            <a:r>
              <a:rPr spc="25" dirty="0"/>
              <a:t>kind </a:t>
            </a:r>
            <a:r>
              <a:rPr spc="20" dirty="0"/>
              <a:t>of </a:t>
            </a:r>
            <a:r>
              <a:rPr spc="15" dirty="0"/>
              <a:t>property </a:t>
            </a:r>
            <a:r>
              <a:rPr spc="-30" dirty="0"/>
              <a:t>it </a:t>
            </a:r>
            <a:r>
              <a:rPr spc="35" dirty="0"/>
              <a:t>is </a:t>
            </a:r>
            <a:r>
              <a:rPr spc="15" dirty="0"/>
              <a:t>(account </a:t>
            </a:r>
            <a:r>
              <a:rPr spc="-10" dirty="0"/>
              <a:t>number, </a:t>
            </a:r>
            <a:r>
              <a:rPr spc="-15" dirty="0"/>
              <a:t>email, </a:t>
            </a:r>
            <a:r>
              <a:rPr spc="-10" dirty="0"/>
              <a:t> </a:t>
            </a:r>
            <a:r>
              <a:rPr spc="-45" dirty="0"/>
              <a:t>etc),</a:t>
            </a:r>
            <a:r>
              <a:rPr spc="-80" dirty="0"/>
              <a:t> </a:t>
            </a:r>
            <a:r>
              <a:rPr spc="15" dirty="0"/>
              <a:t>validating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65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5" dirty="0"/>
              <a:t>property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-5" dirty="0"/>
              <a:t>required,</a:t>
            </a:r>
            <a:r>
              <a:rPr spc="-90" dirty="0"/>
              <a:t> </a:t>
            </a:r>
            <a:r>
              <a:rPr spc="15" dirty="0"/>
              <a:t>or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5" dirty="0"/>
              <a:t>property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10" dirty="0"/>
              <a:t>not</a:t>
            </a:r>
            <a:r>
              <a:rPr spc="-60" dirty="0"/>
              <a:t> </a:t>
            </a:r>
            <a:r>
              <a:rPr spc="30" dirty="0"/>
              <a:t>needed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65" dirty="0"/>
              <a:t> </a:t>
            </a:r>
            <a:r>
              <a:rPr spc="15" dirty="0"/>
              <a:t>another</a:t>
            </a:r>
            <a:r>
              <a:rPr spc="-65" dirty="0"/>
              <a:t> </a:t>
            </a:r>
            <a:r>
              <a:rPr spc="15" dirty="0"/>
              <a:t>property</a:t>
            </a:r>
            <a:r>
              <a:rPr spc="-70" dirty="0"/>
              <a:t> </a:t>
            </a:r>
            <a:r>
              <a:rPr spc="35" dirty="0"/>
              <a:t>is</a:t>
            </a:r>
            <a:r>
              <a:rPr spc="-65" dirty="0"/>
              <a:t> </a:t>
            </a:r>
            <a:r>
              <a:rPr spc="20" dirty="0"/>
              <a:t>already</a:t>
            </a:r>
            <a:r>
              <a:rPr spc="-70" dirty="0"/>
              <a:t> </a:t>
            </a:r>
            <a:r>
              <a:rPr spc="-20" dirty="0"/>
              <a:t>there.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432" y="188424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21200"/>
            <a:ext cx="8171815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300" b="1" spc="-95" dirty="0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114" dirty="0">
                <a:solidFill>
                  <a:srgbClr val="22366A"/>
                </a:solidFill>
                <a:latin typeface="Trebuchet MS"/>
                <a:cs typeface="Trebuchet MS"/>
              </a:rPr>
              <a:t>5</a:t>
            </a:r>
            <a:r>
              <a:rPr sz="1300" b="1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sz="1300" b="1" spc="40" dirty="0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tic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sz="1300" b="1" spc="-11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b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u</a:t>
            </a:r>
            <a:r>
              <a:rPr sz="1300" b="1" spc="-45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sz="1300" b="1" spc="35" dirty="0">
                <a:solidFill>
                  <a:srgbClr val="22366A"/>
                </a:solidFill>
                <a:latin typeface="Trebuchet MS"/>
                <a:cs typeface="Trebuchet MS"/>
              </a:rPr>
              <a:t>d</a:t>
            </a:r>
            <a:r>
              <a:rPr sz="1300" b="1" spc="-45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spc="80" dirty="0">
                <a:solidFill>
                  <a:srgbClr val="22366A"/>
                </a:solidFill>
                <a:latin typeface="Trebuchet MS"/>
                <a:cs typeface="Trebuchet MS"/>
              </a:rPr>
              <a:t>ng</a:t>
            </a:r>
            <a:r>
              <a:rPr sz="1300" b="1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 marR="608330" algn="just">
              <a:lnSpc>
                <a:spcPct val="100000"/>
              </a:lnSpc>
              <a:spcBef>
                <a:spcPts val="5"/>
              </a:spcBef>
            </a:pPr>
            <a:r>
              <a:rPr sz="1200" spc="45" dirty="0">
                <a:latin typeface="Trebuchet MS"/>
                <a:cs typeface="Trebuchet MS"/>
              </a:rPr>
              <a:t>Above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must-have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features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build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mobile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app.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However,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practices.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lot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practices.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200" spc="-30" dirty="0">
                <a:latin typeface="Trebuchet MS"/>
                <a:cs typeface="Trebuchet MS"/>
              </a:rPr>
              <a:t>Let’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5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practices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perfect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</a:pPr>
            <a:r>
              <a:rPr sz="1400" b="1" spc="10" dirty="0">
                <a:solidFill>
                  <a:srgbClr val="223668"/>
                </a:solidFill>
                <a:latin typeface="Trebuchet MS"/>
                <a:cs typeface="Trebuchet MS"/>
              </a:rPr>
              <a:t>Throttling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redirecting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overﬂow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trafﬁc,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safeguarding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DoS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(Denial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Service),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backup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throttling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practice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consider.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432" y="1974592"/>
            <a:ext cx="175260" cy="1836420"/>
            <a:chOff x="461432" y="1974592"/>
            <a:chExt cx="175260" cy="1836420"/>
          </a:xfrm>
        </p:grpSpPr>
        <p:sp>
          <p:nvSpPr>
            <p:cNvPr id="8" name="object 8"/>
            <p:cNvSpPr/>
            <p:nvPr/>
          </p:nvSpPr>
          <p:spPr>
            <a:xfrm>
              <a:off x="550505" y="1974592"/>
              <a:ext cx="0" cy="927735"/>
            </a:xfrm>
            <a:custGeom>
              <a:avLst/>
              <a:gdLst/>
              <a:ahLst/>
              <a:cxn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432" y="343656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9718" y="3482464"/>
            <a:ext cx="70434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n</a:t>
            </a:r>
            <a:r>
              <a:rPr sz="1400" b="1" spc="45" dirty="0">
                <a:solidFill>
                  <a:srgbClr val="223668"/>
                </a:solidFill>
                <a:latin typeface="Trebuchet MS"/>
                <a:cs typeface="Trebuchet MS"/>
              </a:rPr>
              <a:t>ab</a:t>
            </a:r>
            <a:r>
              <a:rPr sz="1400" b="1" spc="-20" dirty="0">
                <a:solidFill>
                  <a:srgbClr val="223668"/>
                </a:solidFill>
                <a:latin typeface="Trebuchet MS"/>
                <a:cs typeface="Trebuchet MS"/>
              </a:rPr>
              <a:t>l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12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223668"/>
                </a:solidFill>
                <a:latin typeface="Trebuchet MS"/>
                <a:cs typeface="Trebuchet MS"/>
              </a:rPr>
              <a:t>o</a:t>
            </a:r>
            <a:r>
              <a:rPr sz="1400" b="1" spc="-35" dirty="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sz="1400" b="1" spc="-15" dirty="0">
                <a:solidFill>
                  <a:srgbClr val="223668"/>
                </a:solidFill>
                <a:latin typeface="Trebuchet MS"/>
                <a:cs typeface="Trebuchet MS"/>
              </a:rPr>
              <a:t>errid</a:t>
            </a:r>
            <a:r>
              <a:rPr sz="1400" b="1" spc="-45" dirty="0">
                <a:solidFill>
                  <a:srgbClr val="223668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223668"/>
                </a:solidFill>
                <a:latin typeface="Trebuchet MS"/>
                <a:cs typeface="Trebuchet MS"/>
              </a:rPr>
              <a:t>ng</a:t>
            </a:r>
            <a:r>
              <a:rPr sz="1400" b="1" spc="-11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65" dirty="0">
                <a:solidFill>
                  <a:srgbClr val="223668"/>
                </a:solidFill>
                <a:latin typeface="Trebuchet MS"/>
                <a:cs typeface="Trebuchet MS"/>
              </a:rPr>
              <a:t>H</a:t>
            </a:r>
            <a:r>
              <a:rPr sz="1400" b="1" spc="100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sz="1400" b="1" spc="45" dirty="0">
                <a:solidFill>
                  <a:srgbClr val="223668"/>
                </a:solidFill>
                <a:latin typeface="Trebuchet MS"/>
                <a:cs typeface="Trebuchet MS"/>
              </a:rPr>
              <a:t>TP</a:t>
            </a:r>
            <a:r>
              <a:rPr sz="1400" b="1" spc="-11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25" dirty="0">
                <a:solidFill>
                  <a:srgbClr val="223668"/>
                </a:solidFill>
                <a:latin typeface="Trebuchet MS"/>
                <a:cs typeface="Trebuchet MS"/>
              </a:rPr>
              <a:t>m</a:t>
            </a: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15" dirty="0">
                <a:solidFill>
                  <a:srgbClr val="223668"/>
                </a:solidFill>
                <a:latin typeface="Trebuchet MS"/>
                <a:cs typeface="Trebuchet MS"/>
              </a:rPr>
              <a:t>thod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 algn="just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proxies,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support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POST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GET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methods;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allow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override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custom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Header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X-HTTP-Method-Override.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505" y="3526911"/>
              <a:ext cx="0" cy="927735"/>
            </a:xfrm>
            <a:custGeom>
              <a:avLst/>
              <a:gdLst/>
              <a:ahLst/>
              <a:cxn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544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45" dirty="0">
                <a:solidFill>
                  <a:srgbClr val="C88C31"/>
                </a:solidFill>
              </a:rPr>
              <a:t>S</a:t>
            </a:r>
            <a:r>
              <a:rPr sz="1400" spc="120" dirty="0">
                <a:solidFill>
                  <a:srgbClr val="C88C31"/>
                </a:solidFill>
              </a:rPr>
              <a:t>DK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20" dirty="0">
                <a:solidFill>
                  <a:srgbClr val="C88C31"/>
                </a:solidFill>
              </a:rPr>
              <a:t>an</a:t>
            </a:r>
            <a:r>
              <a:rPr sz="1400" spc="30" dirty="0">
                <a:solidFill>
                  <a:srgbClr val="C88C31"/>
                </a:solidFill>
              </a:rPr>
              <a:t>d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-15" dirty="0">
                <a:solidFill>
                  <a:srgbClr val="C88C31"/>
                </a:solidFill>
              </a:rPr>
              <a:t>L</a:t>
            </a:r>
            <a:r>
              <a:rPr sz="1400" spc="-5" dirty="0">
                <a:solidFill>
                  <a:srgbClr val="C88C31"/>
                </a:solidFill>
              </a:rPr>
              <a:t>i</a:t>
            </a:r>
            <a:r>
              <a:rPr sz="1400" dirty="0">
                <a:solidFill>
                  <a:srgbClr val="C88C31"/>
                </a:solidFill>
              </a:rPr>
              <a:t>b</a:t>
            </a:r>
            <a:r>
              <a:rPr sz="1400" spc="-15" dirty="0">
                <a:solidFill>
                  <a:srgbClr val="C88C31"/>
                </a:solidFill>
              </a:rPr>
              <a:t>r</a:t>
            </a:r>
            <a:r>
              <a:rPr sz="1400" spc="-10" dirty="0">
                <a:solidFill>
                  <a:srgbClr val="C88C31"/>
                </a:solidFill>
              </a:rPr>
              <a:t>arie</a:t>
            </a:r>
            <a:r>
              <a:rPr sz="1400" spc="130" dirty="0">
                <a:solidFill>
                  <a:srgbClr val="C88C31"/>
                </a:solidFill>
              </a:rPr>
              <a:t>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179404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504" y="1884391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9917" y="770442"/>
            <a:ext cx="706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Offer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team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boost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services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implementation.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offering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reusable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processes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717" y="1839945"/>
            <a:ext cx="7783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Security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secure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user-friendliness.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spends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than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5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minutes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being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user-friendly.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endParaRPr sz="1200">
              <a:latin typeface="Trebuchet MS"/>
              <a:cs typeface="Trebuchet MS"/>
            </a:endParaRPr>
          </a:p>
          <a:p>
            <a:pPr marL="122555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token-based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secure.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717" y="3319059"/>
            <a:ext cx="755078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Documentation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Offering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another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great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practice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consider.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extensive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mobile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understand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entire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detail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utilize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provide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top-notch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experience.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0350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nutshell,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well-crafted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decrease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cost,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implementation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time,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enhance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efﬁciency.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" name="object 18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8679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5" dirty="0"/>
              <a:t>s.js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2757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sits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functionality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simplify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helpful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features.It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organize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application’s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functionality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routing;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helpful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objects;it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facilitates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rendering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objects.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459105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0" dirty="0">
                <a:solidFill>
                  <a:srgbClr val="FFFFFF"/>
                </a:solidFill>
                <a:latin typeface="Trebuchet MS"/>
                <a:cs typeface="Trebuchet MS"/>
              </a:rPr>
              <a:t>MERN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stack,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fast,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robust,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maintainable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MongoDB(Database)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sJS(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ReactJS(Front-end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Framework)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NodeJS(Application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</a:t>
            </a:r>
            <a:r>
              <a:rPr spc="40" dirty="0"/>
              <a:t>n</a:t>
            </a:r>
            <a:r>
              <a:rPr spc="155" dirty="0"/>
              <a:t>s</a:t>
            </a:r>
            <a:r>
              <a:rPr spc="35" dirty="0"/>
              <a:t>t</a:t>
            </a:r>
            <a:r>
              <a:rPr spc="75" dirty="0"/>
              <a:t>a</a:t>
            </a:r>
            <a:r>
              <a:rPr spc="20" dirty="0"/>
              <a:t>l</a:t>
            </a:r>
            <a:r>
              <a:rPr spc="50" dirty="0"/>
              <a:t>l</a:t>
            </a:r>
            <a:r>
              <a:rPr spc="-40" dirty="0"/>
              <a:t>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20" dirty="0"/>
              <a:t>o</a:t>
            </a:r>
            <a:r>
              <a:rPr spc="25" dirty="0"/>
              <a:t>n</a:t>
            </a:r>
            <a:r>
              <a:rPr spc="-135" dirty="0"/>
              <a:t> </a:t>
            </a:r>
            <a:r>
              <a:rPr spc="80" dirty="0"/>
              <a:t>W</a:t>
            </a:r>
            <a:r>
              <a:rPr spc="25" dirty="0"/>
              <a:t>i</a:t>
            </a:r>
            <a:r>
              <a:rPr spc="35" dirty="0"/>
              <a:t>nd</a:t>
            </a:r>
            <a:r>
              <a:rPr spc="15" dirty="0"/>
              <a:t>o</a:t>
            </a:r>
            <a:r>
              <a:rPr spc="5" dirty="0"/>
              <a:t>w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694245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Assuming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system,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-5" dirty="0">
                <a:solidFill>
                  <a:srgbClr val="C88C31"/>
                </a:solidFill>
                <a:latin typeface="Trebuchet MS"/>
                <a:cs typeface="Trebuchet MS"/>
              </a:rPr>
              <a:t>STEP-1: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directory.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396" y="3120544"/>
            <a:ext cx="62306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spc="-10" dirty="0">
                <a:solidFill>
                  <a:srgbClr val="C88C31"/>
                </a:solidFill>
                <a:latin typeface="Trebuchet MS"/>
                <a:cs typeface="Trebuchet MS"/>
              </a:rPr>
              <a:t>-2: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omm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pressing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“yes/no”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terminus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line.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</a:t>
            </a:r>
            <a:r>
              <a:rPr spc="40" dirty="0"/>
              <a:t>n</a:t>
            </a:r>
            <a:r>
              <a:rPr spc="155" dirty="0"/>
              <a:t>s</a:t>
            </a:r>
            <a:r>
              <a:rPr spc="35" dirty="0"/>
              <a:t>t</a:t>
            </a:r>
            <a:r>
              <a:rPr spc="75" dirty="0"/>
              <a:t>a</a:t>
            </a:r>
            <a:r>
              <a:rPr spc="20" dirty="0"/>
              <a:t>l</a:t>
            </a:r>
            <a:r>
              <a:rPr spc="50" dirty="0"/>
              <a:t>l</a:t>
            </a:r>
            <a:r>
              <a:rPr spc="-40" dirty="0"/>
              <a:t>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20" dirty="0"/>
              <a:t>o</a:t>
            </a:r>
            <a:r>
              <a:rPr spc="25" dirty="0"/>
              <a:t>n</a:t>
            </a:r>
            <a:r>
              <a:rPr spc="-135" dirty="0"/>
              <a:t> </a:t>
            </a:r>
            <a:r>
              <a:rPr spc="80" dirty="0"/>
              <a:t>W</a:t>
            </a:r>
            <a:r>
              <a:rPr spc="25" dirty="0"/>
              <a:t>i</a:t>
            </a:r>
            <a:r>
              <a:rPr spc="35" dirty="0"/>
              <a:t>nd</a:t>
            </a:r>
            <a:r>
              <a:rPr spc="15" dirty="0"/>
              <a:t>o</a:t>
            </a:r>
            <a:r>
              <a:rPr spc="5" dirty="0"/>
              <a:t>w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686943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-3: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line: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4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50" dirty="0">
                <a:solidFill>
                  <a:srgbClr val="C88C31"/>
                </a:solidFill>
                <a:latin typeface="Trebuchet MS"/>
                <a:cs typeface="Trebuchet MS"/>
              </a:rPr>
              <a:t>STEP-4: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rebuchet MS"/>
              <a:cs typeface="Trebuchet MS"/>
            </a:endParaRPr>
          </a:p>
          <a:p>
            <a:pPr marL="298450" marR="5080" indent="-262255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not,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cmd: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C:\Users\Admin\gfg\node_modules&gt;npm</a:t>
            </a:r>
            <a:r>
              <a:rPr sz="13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--version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3811904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65" dirty="0"/>
              <a:t>S</a:t>
            </a:r>
            <a:r>
              <a:rPr spc="10" dirty="0"/>
              <a:t>t</a:t>
            </a:r>
            <a:r>
              <a:rPr spc="30" dirty="0"/>
              <a:t>ep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10" dirty="0"/>
              <a:t>t</a:t>
            </a:r>
            <a:r>
              <a:rPr spc="30" dirty="0"/>
              <a:t>o</a:t>
            </a:r>
            <a:r>
              <a:rPr spc="-125" dirty="0"/>
              <a:t> </a:t>
            </a:r>
            <a:r>
              <a:rPr spc="60" dirty="0"/>
              <a:t>c</a:t>
            </a:r>
            <a:r>
              <a:rPr spc="-20" dirty="0"/>
              <a:t>r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10" dirty="0"/>
              <a:t>t</a:t>
            </a:r>
            <a:r>
              <a:rPr spc="20" dirty="0"/>
              <a:t>e</a:t>
            </a:r>
            <a:r>
              <a:rPr spc="-114" dirty="0"/>
              <a:t> </a:t>
            </a:r>
            <a:r>
              <a:rPr spc="35" dirty="0"/>
              <a:t>a</a:t>
            </a:r>
            <a:r>
              <a:rPr spc="45" dirty="0"/>
              <a:t>n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5" dirty="0"/>
              <a:t>s.js</a:t>
            </a:r>
            <a:r>
              <a:rPr spc="-120" dirty="0"/>
              <a:t> </a:t>
            </a:r>
            <a:r>
              <a:rPr spc="90" dirty="0"/>
              <a:t>App</a:t>
            </a:r>
            <a:r>
              <a:rPr spc="35" dirty="0"/>
              <a:t>l</a:t>
            </a:r>
            <a:r>
              <a:rPr spc="10" dirty="0"/>
              <a:t>ic</a:t>
            </a:r>
            <a:r>
              <a:rPr spc="35" dirty="0"/>
              <a:t>a</a:t>
            </a:r>
            <a:r>
              <a:rPr spc="5" dirty="0"/>
              <a:t>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6986270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2384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70" dirty="0">
                <a:solidFill>
                  <a:srgbClr val="C88C31"/>
                </a:solidFill>
                <a:latin typeface="Trebuchet MS"/>
                <a:cs typeface="Trebuchet MS"/>
              </a:rPr>
              <a:t>1: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terminal,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 marL="274320" marR="6085205" indent="-262255">
              <a:lnSpc>
                <a:spcPct val="2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Syntax: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conﬁgurations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ﬁll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accordingly,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ucida Sans Unicode"/>
              <a:buChar char="▪"/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Lucida Sans Unicode"/>
              <a:buChar char="▪"/>
            </a:pPr>
            <a:endParaRPr sz="115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`np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sz="1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-175" dirty="0">
                <a:solidFill>
                  <a:srgbClr val="FFFFFF"/>
                </a:solidFill>
                <a:latin typeface="Trebuchet MS"/>
                <a:cs typeface="Trebuchet MS"/>
              </a:rPr>
              <a:t>y`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nitia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iz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tion</a:t>
            </a:r>
            <a:endParaRPr sz="1300">
              <a:latin typeface="Trebuchet MS"/>
              <a:cs typeface="Trebuchet MS"/>
            </a:endParaRPr>
          </a:p>
          <a:p>
            <a:pPr marL="274320" marR="2219325" indent="-262255">
              <a:lnSpc>
                <a:spcPct val="2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C88C31"/>
                </a:solidFill>
                <a:latin typeface="Trebuchet MS"/>
                <a:cs typeface="Trebuchet MS"/>
              </a:rPr>
              <a:t>2: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necessary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614652"/>
            <a:ext cx="427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1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C88C31"/>
                </a:solidFill>
                <a:latin typeface="Trebuchet MS"/>
                <a:cs typeface="Trebuchet MS"/>
              </a:rPr>
              <a:t>3: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tru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ook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ing.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5100" y="1771650"/>
              <a:ext cx="3733799" cy="1600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614652"/>
            <a:ext cx="730250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article,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ﬁle.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require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keyword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express()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framework.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3000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default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choose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according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ports.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listen()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callback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argument.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speciﬁed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path,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localhost,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localhost:3000,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3000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earlier.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callback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executed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either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start of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error.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const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require('express');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396" y="3388332"/>
            <a:ext cx="16878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s();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0;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4657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AP</a:t>
            </a:r>
            <a:r>
              <a:rPr spc="60" dirty="0"/>
              <a:t>I</a:t>
            </a:r>
            <a:r>
              <a:rPr spc="-110" dirty="0"/>
              <a:t> </a:t>
            </a:r>
            <a:r>
              <a:rPr spc="80" dirty="0"/>
              <a:t>D</a:t>
            </a:r>
            <a:r>
              <a:rPr spc="45" dirty="0"/>
              <a:t>e</a:t>
            </a:r>
            <a:r>
              <a:rPr spc="-20" dirty="0"/>
              <a:t>v</a:t>
            </a:r>
            <a:r>
              <a:rPr spc="45" dirty="0"/>
              <a:t>e</a:t>
            </a:r>
            <a:r>
              <a:rPr spc="-25" dirty="0"/>
              <a:t>l</a:t>
            </a:r>
            <a:r>
              <a:rPr spc="35" dirty="0"/>
              <a:t>opme</a:t>
            </a:r>
            <a:r>
              <a:rPr spc="5" dirty="0"/>
              <a:t>n</a:t>
            </a:r>
            <a:r>
              <a:rPr spc="40" dirty="0"/>
              <a:t>t</a:t>
            </a:r>
            <a:r>
              <a:rPr spc="-110" dirty="0"/>
              <a:t> </a:t>
            </a:r>
            <a:r>
              <a:rPr spc="280" dirty="0"/>
              <a:t>S</a:t>
            </a:r>
            <a:r>
              <a:rPr dirty="0"/>
              <a:t>e</a:t>
            </a:r>
            <a:r>
              <a:rPr spc="15" dirty="0"/>
              <a:t>r</a:t>
            </a:r>
            <a:r>
              <a:rPr spc="5" dirty="0"/>
              <a:t>vic</a:t>
            </a:r>
            <a:r>
              <a:rPr spc="15" dirty="0"/>
              <a:t>e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18375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 algn="just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4955" algn="l"/>
              </a:tabLst>
            </a:pP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(Application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Interface)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instructions,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requirements,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standards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device,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services.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31750" indent="-262255" algn="just">
              <a:lnSpc>
                <a:spcPct val="100000"/>
              </a:lnSpc>
              <a:buFont typeface="Lucida Sans Unicode"/>
              <a:buChar char="▪"/>
              <a:tabLst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terms,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transmission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consists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exchange.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438" y="2762200"/>
              <a:ext cx="6905625" cy="1428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614652"/>
            <a:ext cx="443166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app.listen(PORT,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(error)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=&gt;{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if(!error)</a:t>
            </a:r>
            <a:endParaRPr sz="1300">
              <a:latin typeface="Trebuchet MS"/>
              <a:cs typeface="Trebuchet MS"/>
            </a:endParaRPr>
          </a:p>
          <a:p>
            <a:pPr marL="774700" marR="679450" indent="-443865">
              <a:lnSpc>
                <a:spcPct val="200000"/>
              </a:lnSpc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console.log("Server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Running,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"+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PORT)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0815">
              <a:lnSpc>
                <a:spcPct val="100000"/>
              </a:lnSpc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else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console.log("Error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occurred,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can't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start",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error);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-125" dirty="0">
                <a:solidFill>
                  <a:srgbClr val="FFFFFF"/>
                </a:solidFill>
                <a:latin typeface="Trebuchet MS"/>
                <a:cs typeface="Trebuchet MS"/>
              </a:rPr>
              <a:t>);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531183"/>
            <a:ext cx="871347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195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application: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working,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write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terminal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app.js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31445">
              <a:lnSpc>
                <a:spcPct val="100000"/>
              </a:lnSpc>
            </a:pP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successfully,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error,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Finally,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(localhost:3000)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show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10" dirty="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sz="12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yet.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5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C88C31"/>
                </a:solidFill>
                <a:latin typeface="Trebuchet MS"/>
                <a:cs typeface="Trebuchet MS"/>
              </a:rPr>
              <a:t>4: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someone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tries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deﬁnition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backend.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you’re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beginner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consider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someone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special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path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associated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expected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response.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get,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post,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put,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39243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Syntax: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looks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resemble.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app.a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thod(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th,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tion)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7120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Example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55" dirty="0">
                <a:latin typeface="Trebuchet MS"/>
                <a:cs typeface="Trebuchet MS"/>
              </a:rPr>
              <a:t>1: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Setting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up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basic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get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request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route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root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60" dirty="0">
                <a:latin typeface="Trebuchet MS"/>
                <a:cs typeface="Trebuchet MS"/>
              </a:rPr>
              <a:t>URL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80" dirty="0">
                <a:latin typeface="Trebuchet MS"/>
                <a:cs typeface="Trebuchet MS"/>
              </a:rPr>
              <a:t>(‘/’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path)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of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14605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app.get()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conﬁguring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route,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and,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second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executed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anyone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requests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GET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parameter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types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giant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received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ﬁnishes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execution.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1397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Later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status()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takes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status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argument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returned,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status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along.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198755" indent="-260350">
              <a:lnSpc>
                <a:spcPct val="101099"/>
              </a:lnSpc>
              <a:spcBef>
                <a:spcPts val="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10" dirty="0">
                <a:latin typeface="Trebuchet MS"/>
                <a:cs typeface="Trebuchet MS"/>
              </a:rPr>
              <a:t>Finally,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returning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user.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send()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35" dirty="0">
                <a:latin typeface="Trebuchet MS"/>
                <a:cs typeface="Trebuchet MS"/>
              </a:rPr>
              <a:t>takes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0" dirty="0">
                <a:latin typeface="Trebuchet MS"/>
                <a:cs typeface="Trebuchet MS"/>
              </a:rPr>
              <a:t>string, </a:t>
            </a:r>
            <a:r>
              <a:rPr sz="1200" spc="-25" dirty="0">
                <a:latin typeface="Trebuchet MS"/>
                <a:cs typeface="Trebuchet MS"/>
              </a:rPr>
              <a:t>object, array, </a:t>
            </a:r>
            <a:r>
              <a:rPr sz="1200" spc="10" dirty="0">
                <a:latin typeface="Trebuchet MS"/>
                <a:cs typeface="Trebuchet MS"/>
              </a:rPr>
              <a:t>or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buffer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argument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back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response,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lots of </a:t>
            </a:r>
            <a:r>
              <a:rPr sz="1200" spc="45" dirty="0">
                <a:latin typeface="Trebuchet MS"/>
                <a:cs typeface="Trebuchet MS"/>
              </a:rPr>
              <a:t>types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-15" dirty="0">
                <a:latin typeface="Trebuchet MS"/>
                <a:cs typeface="Trebuchet MS"/>
              </a:rPr>
              <a:t>res.json()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55" dirty="0">
                <a:latin typeface="Trebuchet MS"/>
                <a:cs typeface="Trebuchet MS"/>
              </a:rPr>
              <a:t>used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-25" dirty="0">
                <a:latin typeface="Trebuchet MS"/>
                <a:cs typeface="Trebuchet MS"/>
              </a:rPr>
              <a:t>object, 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res.sendFile()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ﬁle,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32080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rebuchet MS"/>
                <a:cs typeface="Trebuchet MS"/>
              </a:rPr>
              <a:t>app</a:t>
            </a:r>
            <a:r>
              <a:rPr sz="1200" spc="10" dirty="0">
                <a:latin typeface="Trebuchet MS"/>
                <a:cs typeface="Trebuchet MS"/>
              </a:rPr>
              <a:t>.</a:t>
            </a:r>
            <a:r>
              <a:rPr sz="1200" spc="120" dirty="0">
                <a:latin typeface="Trebuchet MS"/>
                <a:cs typeface="Trebuchet MS"/>
              </a:rPr>
              <a:t>g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40" dirty="0">
                <a:latin typeface="Trebuchet MS"/>
                <a:cs typeface="Trebuchet MS"/>
              </a:rPr>
              <a:t>t('/',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)=&gt;{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res.status(200);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25" dirty="0">
                <a:latin typeface="Trebuchet MS"/>
                <a:cs typeface="Trebuchet MS"/>
              </a:rPr>
              <a:t>res.send("Welcome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root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URL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Server");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53110" marR="628015" indent="-44640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23934"/>
              <a:ext cx="9144000" cy="4695825"/>
            </a:xfrm>
            <a:custGeom>
              <a:avLst/>
              <a:gdLst/>
              <a:ahLst/>
              <a:cxnLst/>
              <a:rect l="l" t="t" r="r" b="b"/>
              <a:pathLst>
                <a:path w="9144000" h="4695825">
                  <a:moveTo>
                    <a:pt x="9143989" y="4695629"/>
                  </a:moveTo>
                  <a:lnTo>
                    <a:pt x="0" y="4695629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695629"/>
                  </a:lnTo>
                  <a:close/>
                </a:path>
              </a:pathLst>
            </a:custGeom>
            <a:solidFill>
              <a:srgbClr val="C4CE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7" y="243239"/>
            <a:ext cx="7726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/>
                <a:cs typeface="Trebuchet MS"/>
              </a:rPr>
              <a:t>Step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run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application: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code,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localhost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port.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When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appropriate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speciﬁed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-40" dirty="0">
                <a:latin typeface="Trebuchet MS"/>
                <a:cs typeface="Trebuchet MS"/>
              </a:rPr>
              <a:t>ex: </a:t>
            </a:r>
            <a:r>
              <a:rPr sz="1200" spc="65" dirty="0">
                <a:latin typeface="Trebuchet MS"/>
                <a:cs typeface="Trebuchet MS"/>
              </a:rPr>
              <a:t>GET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-180" dirty="0">
                <a:latin typeface="Trebuchet MS"/>
                <a:cs typeface="Trebuchet MS"/>
              </a:rPr>
              <a:t>‘/’ </a:t>
            </a:r>
            <a:r>
              <a:rPr sz="1200" spc="-20" dirty="0">
                <a:latin typeface="Trebuchet MS"/>
                <a:cs typeface="Trebuchet MS"/>
              </a:rPr>
              <a:t>path,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5" dirty="0">
                <a:latin typeface="Trebuchet MS"/>
                <a:cs typeface="Trebuchet MS"/>
              </a:rPr>
              <a:t>function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0" dirty="0">
                <a:latin typeface="Trebuchet MS"/>
                <a:cs typeface="Trebuchet MS"/>
              </a:rPr>
              <a:t>plain </a:t>
            </a:r>
            <a:r>
              <a:rPr sz="1200" spc="-5" dirty="0">
                <a:latin typeface="Trebuchet MS"/>
                <a:cs typeface="Trebuchet MS"/>
              </a:rPr>
              <a:t>text </a:t>
            </a:r>
            <a:r>
              <a:rPr sz="1200" spc="15" dirty="0">
                <a:latin typeface="Trebuchet MS"/>
                <a:cs typeface="Trebuchet MS"/>
              </a:rPr>
              <a:t>If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30" dirty="0">
                <a:latin typeface="Trebuchet MS"/>
                <a:cs typeface="Trebuchet MS"/>
              </a:rPr>
              <a:t>open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network </a:t>
            </a:r>
            <a:r>
              <a:rPr sz="1200" spc="25" dirty="0">
                <a:latin typeface="Trebuchet MS"/>
                <a:cs typeface="Trebuchet MS"/>
              </a:rPr>
              <a:t>section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chrome developers tools </a:t>
            </a:r>
            <a:r>
              <a:rPr sz="1200" spc="30" dirty="0">
                <a:latin typeface="Trebuchet MS"/>
                <a:cs typeface="Trebuchet MS"/>
              </a:rPr>
              <a:t>(press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Ctrl+Shift+I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open)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returned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localhost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information.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120" y="1440279"/>
              <a:ext cx="6019799" cy="3000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147989"/>
            <a:ext cx="7643495" cy="14960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b="1" spc="19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2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5: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Sometimes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processing,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20" dirty="0">
                <a:latin typeface="Trebuchet MS"/>
                <a:cs typeface="Trebuchet MS"/>
              </a:rPr>
              <a:t>example </a:t>
            </a:r>
            <a:r>
              <a:rPr sz="1200" spc="35" dirty="0">
                <a:latin typeface="Trebuchet MS"/>
                <a:cs typeface="Trebuchet MS"/>
              </a:rPr>
              <a:t>when you </a:t>
            </a:r>
            <a:r>
              <a:rPr sz="1200" spc="15" dirty="0">
                <a:latin typeface="Trebuchet MS"/>
                <a:cs typeface="Trebuchet MS"/>
              </a:rPr>
              <a:t>try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0" dirty="0">
                <a:latin typeface="Trebuchet MS"/>
                <a:cs typeface="Trebuchet MS"/>
              </a:rPr>
              <a:t>log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Facebook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email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receive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request.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speciﬁed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appropriate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methods.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Till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browser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step,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frontend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 needed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45" dirty="0">
                <a:latin typeface="Trebuchet MS"/>
                <a:cs typeface="Trebuchet MS"/>
              </a:rPr>
              <a:t>because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browser </a:t>
            </a:r>
            <a:r>
              <a:rPr sz="1200" spc="40" dirty="0">
                <a:latin typeface="Trebuchet MS"/>
                <a:cs typeface="Trebuchet MS"/>
              </a:rPr>
              <a:t>search </a:t>
            </a:r>
            <a:r>
              <a:rPr sz="1200" spc="20" dirty="0">
                <a:latin typeface="Trebuchet MS"/>
                <a:cs typeface="Trebuchet MS"/>
              </a:rPr>
              <a:t>bar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35" dirty="0">
                <a:latin typeface="Trebuchet MS"/>
                <a:cs typeface="Trebuchet MS"/>
              </a:rPr>
              <a:t>get </a:t>
            </a:r>
            <a:r>
              <a:rPr sz="1200" spc="40" dirty="0">
                <a:latin typeface="Trebuchet MS"/>
                <a:cs typeface="Trebuchet MS"/>
              </a:rPr>
              <a:t>requests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receive </a:t>
            </a:r>
            <a:r>
              <a:rPr sz="1200" spc="40" dirty="0">
                <a:latin typeface="Trebuchet MS"/>
                <a:cs typeface="Trebuchet MS"/>
              </a:rPr>
              <a:t>resources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731759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Setting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up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route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be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accessed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by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users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send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data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with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post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requests.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30" dirty="0">
                <a:latin typeface="Trebuchet MS"/>
                <a:cs typeface="Trebuchet MS"/>
              </a:rPr>
              <a:t>Before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receiving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data,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inbuilt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middleware,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broad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30" dirty="0">
                <a:latin typeface="Trebuchet MS"/>
                <a:cs typeface="Trebuchet MS"/>
              </a:rPr>
              <a:t>advanced </a:t>
            </a:r>
            <a:r>
              <a:rPr sz="1200" spc="5" dirty="0">
                <a:latin typeface="Trebuchet MS"/>
                <a:cs typeface="Trebuchet MS"/>
              </a:rPr>
              <a:t>topic </a:t>
            </a:r>
            <a:r>
              <a:rPr sz="1200" spc="75" dirty="0">
                <a:latin typeface="Trebuchet MS"/>
                <a:cs typeface="Trebuchet MS"/>
              </a:rPr>
              <a:t>so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55" dirty="0">
                <a:latin typeface="Trebuchet MS"/>
                <a:cs typeface="Trebuchet MS"/>
              </a:rPr>
              <a:t>going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60" dirty="0">
                <a:latin typeface="Trebuchet MS"/>
                <a:cs typeface="Trebuchet MS"/>
              </a:rPr>
              <a:t>discuss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-20" dirty="0">
                <a:latin typeface="Trebuchet MS"/>
                <a:cs typeface="Trebuchet MS"/>
              </a:rPr>
              <a:t>here, </a:t>
            </a:r>
            <a:r>
              <a:rPr sz="1200" dirty="0">
                <a:latin typeface="Trebuchet MS"/>
                <a:cs typeface="Trebuchet MS"/>
              </a:rPr>
              <a:t>just to </a:t>
            </a:r>
            <a:r>
              <a:rPr sz="1200" spc="35" dirty="0">
                <a:latin typeface="Trebuchet MS"/>
                <a:cs typeface="Trebuchet MS"/>
              </a:rPr>
              <a:t>understand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25" dirty="0">
                <a:latin typeface="Trebuchet MS"/>
                <a:cs typeface="Trebuchet MS"/>
              </a:rPr>
              <a:t>little </a:t>
            </a:r>
            <a:r>
              <a:rPr sz="1200" spc="-10" dirty="0">
                <a:latin typeface="Trebuchet MS"/>
                <a:cs typeface="Trebuchet MS"/>
              </a:rPr>
              <a:t>bit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think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piece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gets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executed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request-response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cycles.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3555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express.json()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parses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incoming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JSON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app.use()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middleware.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created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80" dirty="0">
                <a:latin typeface="Trebuchet MS"/>
                <a:cs typeface="Trebuchet MS"/>
              </a:rPr>
              <a:t>‘/’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2700">
              <a:latin typeface="Trebuchet MS"/>
              <a:cs typeface="Trebuchet MS"/>
            </a:endParaRPr>
          </a:p>
          <a:p>
            <a:pPr marL="298450" marR="29210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{name},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45" dirty="0">
                <a:latin typeface="Trebuchet MS"/>
                <a:cs typeface="Trebuchet MS"/>
              </a:rPr>
              <a:t>ES6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property/es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extracting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property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that,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indicate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successfully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received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endParaRPr sz="1200">
              <a:latin typeface="Trebuchet MS"/>
              <a:cs typeface="Trebuchet MS"/>
            </a:endParaRPr>
          </a:p>
          <a:p>
            <a:pPr marL="298450" marR="523240">
              <a:lnSpc>
                <a:spcPct val="100000"/>
              </a:lnSpc>
              <a:spcBef>
                <a:spcPts val="45"/>
              </a:spcBef>
            </a:pPr>
            <a:r>
              <a:rPr sz="1200" spc="-80" dirty="0">
                <a:latin typeface="Trebuchet MS"/>
                <a:cs typeface="Trebuchet MS"/>
              </a:rPr>
              <a:t>`${}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70" dirty="0">
                <a:latin typeface="Trebuchet MS"/>
                <a:cs typeface="Trebuchet MS"/>
              </a:rPr>
              <a:t>`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weird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let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tell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45" dirty="0">
                <a:latin typeface="Trebuchet MS"/>
                <a:cs typeface="Trebuchet MS"/>
              </a:rPr>
              <a:t>ES6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strings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javascript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expression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ES6.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inject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javascript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expression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inside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${}.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1901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app.use(express.json());</a:t>
            </a:r>
            <a:endParaRPr sz="1200">
              <a:latin typeface="Trebuchet MS"/>
              <a:cs typeface="Trebuchet MS"/>
            </a:endParaRPr>
          </a:p>
          <a:p>
            <a:pPr marL="158750" marR="5080" indent="-146685">
              <a:lnSpc>
                <a:spcPct val="200000"/>
              </a:lnSpc>
            </a:pPr>
            <a:r>
              <a:rPr sz="1200" spc="5" dirty="0">
                <a:latin typeface="Trebuchet MS"/>
                <a:cs typeface="Trebuchet MS"/>
              </a:rPr>
              <a:t>app.p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t('/',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)=&gt;{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{n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535078"/>
            <a:ext cx="2247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s.send(`</a:t>
            </a:r>
            <a:r>
              <a:rPr sz="1200" spc="-8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${n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160" dirty="0">
                <a:latin typeface="Trebuchet MS"/>
                <a:cs typeface="Trebuchet MS"/>
              </a:rPr>
              <a:t>}`);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53110" marR="328930" indent="-44640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350665"/>
            <a:ext cx="7675880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programming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interfaces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components: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650">
              <a:latin typeface="Trebuchet MS"/>
              <a:cs typeface="Trebuchet MS"/>
            </a:endParaRPr>
          </a:p>
          <a:p>
            <a:pPr marL="556260" marR="408940" lvl="1" indent="-263525">
              <a:lnSpc>
                <a:spcPct val="100000"/>
              </a:lnSpc>
              <a:buFont typeface="Lucida Sans Unicode"/>
              <a:buChar char="▪"/>
              <a:tabLst>
                <a:tab pos="556260" algn="l"/>
                <a:tab pos="556895" algn="l"/>
              </a:tabLst>
            </a:pPr>
            <a:r>
              <a:rPr sz="1200" spc="10" dirty="0">
                <a:latin typeface="Trebuchet MS"/>
                <a:cs typeface="Trebuchet MS"/>
              </a:rPr>
              <a:t>Technical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speciﬁcation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describes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exchange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options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solutions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speciﬁcations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delivery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protocols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processing.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556260" lvl="1" indent="-264160">
              <a:lnSpc>
                <a:spcPct val="100000"/>
              </a:lnSpc>
              <a:buFont typeface="Lucida Sans Unicode"/>
              <a:buChar char="▪"/>
              <a:tabLst>
                <a:tab pos="556260" algn="l"/>
                <a:tab pos="556895" algn="l"/>
              </a:tabLst>
            </a:pPr>
            <a:r>
              <a:rPr sz="1200" spc="35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written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speciﬁcation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represents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it.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Lucida Sans Unicode"/>
              <a:buChar char="▪"/>
            </a:pPr>
            <a:endParaRPr sz="17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0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this,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needs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40" dirty="0">
                <a:latin typeface="Trebuchet MS"/>
                <a:cs typeface="Trebuchet MS"/>
              </a:rPr>
              <a:t>specifying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requirements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0" dirty="0">
                <a:latin typeface="Trebuchet MS"/>
                <a:cs typeface="Trebuchet MS"/>
              </a:rPr>
              <a:t>how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functionality </a:t>
            </a:r>
            <a:r>
              <a:rPr sz="1200" spc="15" dirty="0">
                <a:latin typeface="Trebuchet MS"/>
                <a:cs typeface="Trebuchet MS"/>
              </a:rPr>
              <a:t>or the data </a:t>
            </a:r>
            <a:r>
              <a:rPr sz="1200" spc="40" dirty="0">
                <a:latin typeface="Trebuchet MS"/>
                <a:cs typeface="Trebuchet MS"/>
              </a:rPr>
              <a:t>should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-10" dirty="0">
                <a:latin typeface="Trebuchet MS"/>
                <a:cs typeface="Trebuchet MS"/>
              </a:rPr>
              <a:t>provided.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other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former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application.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speciﬁes </a:t>
            </a:r>
            <a:r>
              <a:rPr sz="1200" spc="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both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communicate.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69996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o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ru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</a:t>
            </a:r>
            <a:r>
              <a:rPr sz="1200" b="1" spc="5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app</a:t>
            </a: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dirty="0">
                <a:latin typeface="Trebuchet MS"/>
                <a:cs typeface="Trebuchet MS"/>
              </a:rPr>
              <a:t>i</a:t>
            </a:r>
            <a:r>
              <a:rPr sz="1200" b="1" spc="-5" dirty="0">
                <a:latin typeface="Trebuchet MS"/>
                <a:cs typeface="Trebuchet MS"/>
              </a:rPr>
              <a:t>c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30" dirty="0">
                <a:latin typeface="Trebuchet MS"/>
                <a:cs typeface="Trebuchet MS"/>
              </a:rPr>
              <a:t>tion: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Accessing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Postman.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things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Axios,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fetch,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thing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frontend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cURL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terminal,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divert </a:t>
            </a:r>
            <a:r>
              <a:rPr sz="1200" spc="20" dirty="0">
                <a:latin typeface="Trebuchet MS"/>
                <a:cs typeface="Trebuchet MS"/>
              </a:rPr>
              <a:t>from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topic, </a:t>
            </a:r>
            <a:r>
              <a:rPr sz="1200" dirty="0">
                <a:latin typeface="Trebuchet MS"/>
                <a:cs typeface="Trebuchet MS"/>
              </a:rPr>
              <a:t>just </a:t>
            </a:r>
            <a:r>
              <a:rPr sz="1200" spc="30" dirty="0">
                <a:latin typeface="Trebuchet MS"/>
                <a:cs typeface="Trebuchet MS"/>
              </a:rPr>
              <a:t>keep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0" dirty="0">
                <a:latin typeface="Trebuchet MS"/>
                <a:cs typeface="Trebuchet MS"/>
              </a:rPr>
              <a:t>mind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45" dirty="0">
                <a:latin typeface="Trebuchet MS"/>
                <a:cs typeface="Trebuchet MS"/>
              </a:rPr>
              <a:t>demands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5" dirty="0">
                <a:latin typeface="Trebuchet MS"/>
                <a:cs typeface="Trebuchet MS"/>
              </a:rPr>
              <a:t>doesn’t </a:t>
            </a:r>
            <a:r>
              <a:rPr sz="1200" spc="-10" dirty="0">
                <a:latin typeface="Trebuchet MS"/>
                <a:cs typeface="Trebuchet MS"/>
              </a:rPr>
              <a:t>matter </a:t>
            </a:r>
            <a:r>
              <a:rPr sz="1200" spc="20" dirty="0">
                <a:latin typeface="Trebuchet MS"/>
                <a:cs typeface="Trebuchet MS"/>
              </a:rPr>
              <a:t>from where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10" dirty="0">
                <a:latin typeface="Trebuchet MS"/>
                <a:cs typeface="Trebuchet MS"/>
              </a:rPr>
              <a:t>coming. </a:t>
            </a:r>
            <a:r>
              <a:rPr sz="1200" spc="4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35" dirty="0">
                <a:latin typeface="Trebuchet MS"/>
                <a:cs typeface="Trebuchet MS"/>
              </a:rPr>
              <a:t>sent </a:t>
            </a:r>
            <a:r>
              <a:rPr sz="1200" spc="15" dirty="0">
                <a:latin typeface="Trebuchet MS"/>
                <a:cs typeface="Trebuchet MS"/>
              </a:rPr>
              <a:t>the data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-5" dirty="0">
                <a:latin typeface="Trebuchet MS"/>
                <a:cs typeface="Trebuchet MS"/>
              </a:rPr>
              <a:t>object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back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indicates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goal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succeeded.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928687"/>
              <a:ext cx="8343899" cy="3286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084695" cy="248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5: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</a:t>
            </a:r>
            <a:r>
              <a:rPr sz="1200" spc="90" dirty="0">
                <a:latin typeface="Trebuchet MS"/>
                <a:cs typeface="Trebuchet MS"/>
              </a:rPr>
              <a:t>d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Se</a:t>
            </a:r>
            <a:r>
              <a:rPr sz="1200" spc="8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6</a:t>
            </a:r>
            <a:r>
              <a:rPr sz="1200" b="1" spc="-15" dirty="0">
                <a:latin typeface="Trebuchet MS"/>
                <a:cs typeface="Trebuchet MS"/>
              </a:rPr>
              <a:t>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177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0" dirty="0">
                <a:latin typeface="Trebuchet MS"/>
                <a:cs typeface="Trebuchet MS"/>
              </a:rPr>
              <a:t>Several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times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transfer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request,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majorly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folder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structure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serve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Static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Files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ﬁles,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image.jpg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separate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0913" y="1585913"/>
              <a:ext cx="2162174" cy="1971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147989"/>
            <a:ext cx="7971790" cy="399922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b="1" spc="25" dirty="0">
                <a:latin typeface="Trebuchet MS"/>
                <a:cs typeface="Trebuchet MS"/>
              </a:rPr>
              <a:t>Example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55" dirty="0">
                <a:latin typeface="Trebuchet MS"/>
                <a:cs typeface="Trebuchet MS"/>
              </a:rPr>
              <a:t>1: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Serving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entire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endParaRPr sz="1200">
              <a:latin typeface="Trebuchet MS"/>
              <a:cs typeface="Trebuchet MS"/>
            </a:endParaRPr>
          </a:p>
          <a:p>
            <a:pPr marL="12700" marR="30480">
              <a:lnSpc>
                <a:spcPct val="100000"/>
              </a:lnSpc>
              <a:spcBef>
                <a:spcPts val="750"/>
              </a:spcBef>
            </a:pPr>
            <a:r>
              <a:rPr sz="1200" spc="60" dirty="0">
                <a:latin typeface="Trebuchet MS"/>
                <a:cs typeface="Trebuchet MS"/>
              </a:rPr>
              <a:t>Express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us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express.static(),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accepts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absolute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root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whose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serve.</a:t>
            </a:r>
            <a:endParaRPr sz="1200">
              <a:latin typeface="Trebuchet MS"/>
              <a:cs typeface="Trebuchet MS"/>
            </a:endParaRPr>
          </a:p>
          <a:p>
            <a:pPr marL="12700" marR="3303270">
              <a:lnSpc>
                <a:spcPct val="2521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serve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ﬁles,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app.use().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Syntax: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5" dirty="0">
                <a:latin typeface="Trebuchet MS"/>
                <a:cs typeface="Trebuchet MS"/>
              </a:rPr>
              <a:t>app.use(path,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express.static(root,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[options]));</a:t>
            </a:r>
            <a:endParaRPr sz="1200">
              <a:latin typeface="Trebuchet MS"/>
              <a:cs typeface="Trebuchet MS"/>
            </a:endParaRPr>
          </a:p>
          <a:p>
            <a:pPr marL="12700" marR="412750">
              <a:lnSpc>
                <a:spcPct val="100000"/>
              </a:lnSpc>
              <a:spcBef>
                <a:spcPts val="75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all,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importing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inbuilt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module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20" dirty="0">
                <a:latin typeface="Trebuchet MS"/>
                <a:cs typeface="Trebuchet MS"/>
              </a:rPr>
              <a:t>`path`,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later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module.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mounting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‘/static’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static()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absolute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module’s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join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join()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takes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parameters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joins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path,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NodeJS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global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attribute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__dirname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current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exists.</a:t>
            </a:r>
            <a:endParaRPr sz="1200">
              <a:latin typeface="Trebuchet MS"/>
              <a:cs typeface="Trebuchet MS"/>
            </a:endParaRPr>
          </a:p>
          <a:p>
            <a:pPr marL="12700" marR="153035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joined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serving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path.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4714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require('path')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app.use('/static',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express.static(path.join(__dirname,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'Static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Files')))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16280" marR="628015" indent="-40957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7277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Node.js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8027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open-source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executing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remember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confused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programming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often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Mobile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App.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production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Paypal,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Uber,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Netﬂix,</a:t>
            </a:r>
            <a:r>
              <a:rPr sz="1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875789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7103109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languages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explain.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started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prototyping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33655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everywhere,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programmer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aner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library.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Non-blocking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nature.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1774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5" dirty="0">
                <a:solidFill>
                  <a:srgbClr val="C88C31"/>
                </a:solidFill>
                <a:latin typeface="Trebuchet MS"/>
                <a:cs typeface="Trebuchet MS"/>
              </a:rPr>
              <a:t>Easy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Developers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prefer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horizontal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vertical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directions.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extra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7556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Real-time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web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apps: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Node.js,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talking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preferable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synchronization.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Also,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oids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ode.j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opme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26098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50" dirty="0">
                <a:solidFill>
                  <a:srgbClr val="C88C31"/>
                </a:solidFill>
                <a:latin typeface="Trebuchet MS"/>
                <a:cs typeface="Trebuchet MS"/>
              </a:rPr>
              <a:t>Fast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Suite: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runs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V8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engine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developed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Google.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Event loop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handles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acts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suite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done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quickly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reading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writing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database,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connection,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350665"/>
            <a:ext cx="7700645" cy="1532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189230" indent="-26035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pos="309245" algn="l"/>
                <a:tab pos="309880" algn="l"/>
              </a:tabLst>
            </a:pPr>
            <a:r>
              <a:rPr dirty="0"/>
              <a:t>	</a:t>
            </a:r>
            <a:r>
              <a:rPr sz="1200" spc="50" dirty="0">
                <a:latin typeface="Trebuchet MS"/>
                <a:cs typeface="Trebuchet MS"/>
              </a:rPr>
              <a:t>Each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language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statements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20" dirty="0">
                <a:latin typeface="Trebuchet MS"/>
                <a:cs typeface="Trebuchet MS"/>
              </a:rPr>
              <a:t>perform </a:t>
            </a:r>
            <a:r>
              <a:rPr sz="1200" spc="10" dirty="0">
                <a:latin typeface="Trebuchet MS"/>
                <a:cs typeface="Trebuchet MS"/>
              </a:rPr>
              <a:t>particular </a:t>
            </a:r>
            <a:r>
              <a:rPr sz="1200" spc="40" dirty="0">
                <a:latin typeface="Trebuchet MS"/>
                <a:cs typeface="Trebuchet MS"/>
              </a:rPr>
              <a:t>services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dirty="0">
                <a:latin typeface="Trebuchet MS"/>
                <a:cs typeface="Trebuchet MS"/>
              </a:rPr>
              <a:t>actions.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35" dirty="0">
                <a:latin typeface="Trebuchet MS"/>
                <a:cs typeface="Trebuchet MS"/>
              </a:rPr>
              <a:t>calls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0" dirty="0">
                <a:latin typeface="Trebuchet MS"/>
                <a:cs typeface="Trebuchet MS"/>
              </a:rPr>
              <a:t>nothing </a:t>
            </a:r>
            <a:r>
              <a:rPr sz="1200" spc="20" dirty="0">
                <a:latin typeface="Trebuchet MS"/>
                <a:cs typeface="Trebuchet MS"/>
              </a:rPr>
              <a:t>but </a:t>
            </a:r>
            <a:r>
              <a:rPr sz="1200" spc="45" dirty="0">
                <a:latin typeface="Trebuchet MS"/>
                <a:cs typeface="Trebuchet MS"/>
              </a:rPr>
              <a:t>phrases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includes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nouns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verbs.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described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35" dirty="0">
                <a:latin typeface="Trebuchet MS"/>
                <a:cs typeface="Trebuchet MS"/>
              </a:rPr>
              <a:t>can serve </a:t>
            </a:r>
            <a:r>
              <a:rPr sz="1200" spc="25" dirty="0">
                <a:latin typeface="Trebuchet MS"/>
                <a:cs typeface="Trebuchet MS"/>
              </a:rPr>
              <a:t>several purposes. </a:t>
            </a:r>
            <a:r>
              <a:rPr sz="1200" spc="5" dirty="0">
                <a:latin typeface="Trebuchet MS"/>
                <a:cs typeface="Trebuchet MS"/>
              </a:rPr>
              <a:t>Usually,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50" dirty="0">
                <a:latin typeface="Trebuchet MS"/>
                <a:cs typeface="Trebuchet MS"/>
              </a:rPr>
              <a:t>speed </a:t>
            </a:r>
            <a:r>
              <a:rPr sz="1200" spc="45" dirty="0">
                <a:latin typeface="Trebuchet MS"/>
                <a:cs typeface="Trebuchet MS"/>
              </a:rPr>
              <a:t>up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25" dirty="0">
                <a:latin typeface="Trebuchet MS"/>
                <a:cs typeface="Trebuchet MS"/>
              </a:rPr>
              <a:t>simplify </a:t>
            </a:r>
            <a:r>
              <a:rPr sz="1200" spc="20" dirty="0">
                <a:latin typeface="Trebuchet MS"/>
                <a:cs typeface="Trebuchet MS"/>
              </a:rPr>
              <a:t>software </a:t>
            </a:r>
            <a:r>
              <a:rPr sz="1200" dirty="0">
                <a:latin typeface="Trebuchet MS"/>
                <a:cs typeface="Trebuchet MS"/>
              </a:rPr>
              <a:t>development.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add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solutions.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providers.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9107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5" dirty="0">
                <a:solidFill>
                  <a:srgbClr val="C88C31"/>
                </a:solidFill>
                <a:latin typeface="Trebuchet MS"/>
                <a:cs typeface="Trebuchet MS"/>
              </a:rPr>
              <a:t>Easy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learn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and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C88C31"/>
                </a:solidFill>
                <a:latin typeface="Trebuchet MS"/>
                <a:cs typeface="Trebuchet MS"/>
              </a:rPr>
              <a:t>code:</a:t>
            </a:r>
            <a:r>
              <a:rPr sz="1300" b="1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grasp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16839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5" dirty="0">
                <a:solidFill>
                  <a:srgbClr val="C88C31"/>
                </a:solidFill>
                <a:latin typeface="Trebuchet MS"/>
                <a:cs typeface="Trebuchet MS"/>
              </a:rPr>
              <a:t>Advantage</a:t>
            </a:r>
            <a:r>
              <a:rPr sz="13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Caching: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caching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module.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cached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memory,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re-execute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code.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7366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Data </a:t>
            </a: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Streaming: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response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separate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events.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reduce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overall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presented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 transmissions.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audio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lightning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speed.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055484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125095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Hosting: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PaaS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(Platform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Service)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Heroku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facing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issue.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Corporate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Support: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well-known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Paypal,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Microsoft,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Yahoo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combining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Teams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unit.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3317240" cy="311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60" dirty="0">
                <a:solidFill>
                  <a:srgbClr val="22366A"/>
                </a:solidFill>
                <a:latin typeface="Trebuchet MS"/>
                <a:cs typeface="Trebuchet MS"/>
              </a:rPr>
              <a:t>App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tio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sz="1300" b="1" spc="-11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sz="1300" b="1" spc="10" dirty="0">
                <a:solidFill>
                  <a:srgbClr val="22366A"/>
                </a:solidFill>
                <a:latin typeface="Trebuchet MS"/>
                <a:cs typeface="Trebuchet MS"/>
              </a:rPr>
              <a:t>od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-25" dirty="0">
                <a:solidFill>
                  <a:srgbClr val="22366A"/>
                </a:solidFill>
                <a:latin typeface="Trebuchet MS"/>
                <a:cs typeface="Trebuchet MS"/>
              </a:rPr>
              <a:t>JS: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rebuchet MS"/>
                <a:cs typeface="Trebuchet MS"/>
              </a:rPr>
              <a:t>NodeJS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preferred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build: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140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-20" dirty="0">
                <a:solidFill>
                  <a:srgbClr val="C88C31"/>
                </a:solidFill>
                <a:latin typeface="Trebuchet MS"/>
                <a:cs typeface="Trebuchet MS"/>
              </a:rPr>
              <a:t>Ti</a:t>
            </a: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7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65" dirty="0">
                <a:solidFill>
                  <a:srgbClr val="C88C31"/>
                </a:solidFill>
                <a:latin typeface="Trebuchet MS"/>
                <a:cs typeface="Trebuchet MS"/>
              </a:rPr>
              <a:t>h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at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s,</a:t>
            </a:r>
            <a:endParaRPr sz="1400">
              <a:latin typeface="Trebuchet MS"/>
              <a:cs typeface="Trebuchet MS"/>
            </a:endParaRPr>
          </a:p>
          <a:p>
            <a:pPr marL="798830" marR="67818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14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omp</a:t>
            </a:r>
            <a:r>
              <a:rPr sz="1400" b="1" spc="-30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6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0" dirty="0">
                <a:solidFill>
                  <a:srgbClr val="C88C31"/>
                </a:solidFill>
                <a:latin typeface="Trebuchet MS"/>
                <a:cs typeface="Trebuchet MS"/>
              </a:rPr>
              <a:t>x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C88C31"/>
                </a:solidFill>
                <a:latin typeface="Trebuchet MS"/>
                <a:cs typeface="Trebuchet MS"/>
              </a:rPr>
              <a:t>Si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45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e  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applications,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-1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2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abo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oo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ls,</a:t>
            </a: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tre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am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sz="1400" b="1" spc="13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J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114" dirty="0">
                <a:solidFill>
                  <a:srgbClr val="C88C31"/>
                </a:solidFill>
                <a:latin typeface="Trebuchet MS"/>
                <a:cs typeface="Trebuchet MS"/>
              </a:rPr>
              <a:t>ON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95" dirty="0">
                <a:solidFill>
                  <a:srgbClr val="C88C31"/>
                </a:solidFill>
                <a:latin typeface="Trebuchet MS"/>
                <a:cs typeface="Trebuchet MS"/>
              </a:rPr>
              <a:t>API</a:t>
            </a: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-12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b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sed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5" y="1302785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483485"/>
            </a:xfrm>
            <a:custGeom>
              <a:avLst/>
              <a:gdLst/>
              <a:ahLst/>
              <a:cxnLst/>
              <a:rect l="l" t="t" r="r" b="b"/>
              <a:pathLst>
                <a:path w="9144000" h="2483485">
                  <a:moveTo>
                    <a:pt x="9143989" y="2482873"/>
                  </a:moveTo>
                  <a:lnTo>
                    <a:pt x="0" y="248287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48287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3599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5" dirty="0">
                <a:solidFill>
                  <a:srgbClr val="822836"/>
                </a:solidFill>
              </a:rPr>
              <a:t>Setting</a:t>
            </a:r>
            <a:r>
              <a:rPr spc="-105" dirty="0">
                <a:solidFill>
                  <a:srgbClr val="822836"/>
                </a:solidFill>
              </a:rPr>
              <a:t> </a:t>
            </a:r>
            <a:r>
              <a:rPr spc="35" dirty="0">
                <a:solidFill>
                  <a:srgbClr val="822836"/>
                </a:solidFill>
              </a:rPr>
              <a:t>up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the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65" dirty="0">
                <a:solidFill>
                  <a:srgbClr val="822836"/>
                </a:solidFill>
              </a:rPr>
              <a:t>Node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Development</a:t>
            </a:r>
            <a:r>
              <a:rPr spc="-105" dirty="0">
                <a:solidFill>
                  <a:srgbClr val="822836"/>
                </a:solidFill>
              </a:rPr>
              <a:t> </a:t>
            </a:r>
            <a:r>
              <a:rPr spc="15" dirty="0">
                <a:solidFill>
                  <a:srgbClr val="822836"/>
                </a:solidFill>
              </a:rPr>
              <a:t>Environment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913880" cy="9461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2415" marR="5080" indent="-260350">
              <a:lnSpc>
                <a:spcPct val="100800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Node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multiple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ways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computer.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approach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depends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environment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package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 </a:t>
            </a:r>
            <a:r>
              <a:rPr sz="1200" spc="15" dirty="0">
                <a:latin typeface="Trebuchet MS"/>
                <a:cs typeface="Trebuchet MS"/>
              </a:rPr>
              <a:t> for </a:t>
            </a:r>
            <a:r>
              <a:rPr sz="1200" spc="5" dirty="0">
                <a:latin typeface="Trebuchet MS"/>
                <a:cs typeface="Trebuchet MS"/>
              </a:rPr>
              <a:t>different environments.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15" dirty="0">
                <a:latin typeface="Trebuchet MS"/>
                <a:cs typeface="Trebuchet MS"/>
              </a:rPr>
              <a:t>install </a:t>
            </a:r>
            <a:r>
              <a:rPr sz="1200" spc="55" dirty="0">
                <a:latin typeface="Trebuchet MS"/>
                <a:cs typeface="Trebuchet MS"/>
              </a:rPr>
              <a:t>Node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45" dirty="0">
                <a:latin typeface="Trebuchet MS"/>
                <a:cs typeface="Trebuchet MS"/>
              </a:rPr>
              <a:t>grabbing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40" dirty="0">
                <a:latin typeface="Trebuchet MS"/>
                <a:cs typeface="Trebuchet MS"/>
              </a:rPr>
              <a:t>copy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source </a:t>
            </a:r>
            <a:r>
              <a:rPr sz="1200" spc="35" dirty="0">
                <a:latin typeface="Trebuchet MS"/>
                <a:cs typeface="Trebuchet MS"/>
              </a:rPr>
              <a:t>code and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compiling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application.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way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installing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Node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cloning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repository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three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environments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installing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88175" cy="96393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-20" dirty="0">
                <a:solidFill>
                  <a:srgbClr val="822836"/>
                </a:solidFill>
                <a:latin typeface="Trebuchet MS"/>
                <a:cs typeface="Trebuchet MS"/>
              </a:rPr>
              <a:t>Step-1: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Downloading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‘.msi’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1699"/>
              </a:lnSpc>
              <a:spcBef>
                <a:spcPts val="91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windows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download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installer.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Visit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ofﬁcial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Node.js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-75" dirty="0">
                <a:latin typeface="Trebuchet MS"/>
                <a:cs typeface="Trebuchet MS"/>
              </a:rPr>
              <a:t>i.e) </a:t>
            </a:r>
            <a:r>
              <a:rPr sz="1200" spc="-25" dirty="0">
                <a:latin typeface="Trebuchet MS"/>
                <a:cs typeface="Trebuchet MS"/>
              </a:rPr>
              <a:t>https://nodejs.org/en/download/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5" dirty="0">
                <a:latin typeface="Trebuchet MS"/>
                <a:cs typeface="Trebuchet MS"/>
              </a:rPr>
              <a:t>download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.msi </a:t>
            </a:r>
            <a:r>
              <a:rPr sz="1200" spc="25" dirty="0">
                <a:latin typeface="Trebuchet MS"/>
                <a:cs typeface="Trebuchet MS"/>
              </a:rPr>
              <a:t>ﬁle </a:t>
            </a:r>
            <a:r>
              <a:rPr sz="1200" spc="35" dirty="0">
                <a:latin typeface="Trebuchet MS"/>
                <a:cs typeface="Trebuchet MS"/>
              </a:rPr>
              <a:t>according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system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environment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(32-bit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64-bit).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MSI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downloaded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220" y="1698493"/>
              <a:ext cx="4646848" cy="22315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35470" cy="201422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sz="1200" b="1" spc="25" dirty="0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sz="1200" b="1" spc="-10" dirty="0">
                <a:solidFill>
                  <a:srgbClr val="822836"/>
                </a:solidFill>
                <a:latin typeface="Trebuchet MS"/>
                <a:cs typeface="Trebuchet MS"/>
              </a:rPr>
              <a:t>-2: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0" dirty="0">
                <a:latin typeface="Trebuchet MS"/>
                <a:cs typeface="Trebuchet MS"/>
              </a:rPr>
              <a:t>nni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PC.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steps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installed:-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4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0" dirty="0">
                <a:latin typeface="Trebuchet MS"/>
                <a:cs typeface="Trebuchet MS"/>
              </a:rPr>
              <a:t>Do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lic</a:t>
            </a:r>
            <a:r>
              <a:rPr sz="1200" spc="65" dirty="0">
                <a:latin typeface="Trebuchet MS"/>
                <a:cs typeface="Trebuchet MS"/>
              </a:rPr>
              <a:t>k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.</a:t>
            </a:r>
            <a:r>
              <a:rPr sz="1200" spc="-10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si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Setup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wizard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</a:t>
            </a:r>
            <a:r>
              <a:rPr sz="1200" spc="25" dirty="0">
                <a:latin typeface="Trebuchet MS"/>
                <a:cs typeface="Trebuchet MS"/>
              </a:rPr>
              <a:t>z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5619" y="2458148"/>
              <a:ext cx="2552749" cy="19968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5094605" cy="9169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clicking</a:t>
            </a:r>
            <a:r>
              <a:rPr sz="1200" spc="-60" dirty="0">
                <a:latin typeface="Trebuchet MS"/>
                <a:cs typeface="Trebuchet MS"/>
              </a:rPr>
              <a:t> “Next”,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End-User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License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Agreement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(EULA)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50" dirty="0">
                <a:latin typeface="Trebuchet MS"/>
                <a:cs typeface="Trebuchet MS"/>
              </a:rPr>
              <a:t>Check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“I </a:t>
            </a:r>
            <a:r>
              <a:rPr sz="1200" spc="25" dirty="0">
                <a:latin typeface="Trebuchet MS"/>
                <a:cs typeface="Trebuchet MS"/>
              </a:rPr>
              <a:t>accept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terms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License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Agreement”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2169" y="1519151"/>
              <a:ext cx="3599650" cy="28174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5629910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der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70" dirty="0">
                <a:latin typeface="Trebuchet MS"/>
                <a:cs typeface="Trebuchet MS"/>
              </a:rPr>
              <a:t>Set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Destination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Folder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where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Select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481" y="1350439"/>
              <a:ext cx="4033025" cy="3154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1289685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5" dirty="0">
                <a:latin typeface="Trebuchet MS"/>
                <a:cs typeface="Trebuchet MS"/>
              </a:rPr>
              <a:t>Cu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9" y="1432376"/>
              <a:ext cx="3831250" cy="2990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1982470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ady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ode.js.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“I</a:t>
            </a:r>
            <a:r>
              <a:rPr sz="1200" spc="-4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40" dirty="0">
                <a:latin typeface="Trebuchet MS"/>
                <a:cs typeface="Trebuchet MS"/>
              </a:rPr>
              <a:t>l</a:t>
            </a:r>
            <a:r>
              <a:rPr sz="1200" spc="-140" dirty="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606" y="1447489"/>
              <a:ext cx="3782774" cy="2960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42564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70" dirty="0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yp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sz="1300" b="1" spc="-12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95" dirty="0">
                <a:solidFill>
                  <a:srgbClr val="22366A"/>
                </a:solidFill>
                <a:latin typeface="Trebuchet MS"/>
                <a:cs typeface="Trebuchet MS"/>
              </a:rPr>
              <a:t>APIs</a:t>
            </a:r>
            <a:r>
              <a:rPr sz="1300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22366A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22366A"/>
                </a:solidFill>
                <a:latin typeface="Trebuchet MS"/>
                <a:cs typeface="Trebuchet MS"/>
              </a:rPr>
              <a:t>be</a:t>
            </a:r>
            <a:r>
              <a:rPr sz="1300" spc="-9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22366A"/>
                </a:solidFill>
                <a:latin typeface="Trebuchet MS"/>
                <a:cs typeface="Trebuchet MS"/>
              </a:rPr>
              <a:t>categorized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22366A"/>
                </a:solidFill>
                <a:latin typeface="Trebuchet MS"/>
                <a:cs typeface="Trebuchet MS"/>
              </a:rPr>
              <a:t>based</a:t>
            </a:r>
            <a:r>
              <a:rPr sz="1300" spc="-9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22366A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22366A"/>
                </a:solidFill>
                <a:latin typeface="Trebuchet MS"/>
                <a:cs typeface="Trebuchet MS"/>
              </a:rPr>
              <a:t>their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22366A"/>
                </a:solidFill>
                <a:latin typeface="Trebuchet MS"/>
                <a:cs typeface="Trebuchet MS"/>
              </a:rPr>
              <a:t>release</a:t>
            </a:r>
            <a:r>
              <a:rPr sz="1300" spc="-8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22366A"/>
                </a:solidFill>
                <a:latin typeface="Trebuchet MS"/>
                <a:cs typeface="Trebuchet MS"/>
              </a:rPr>
              <a:t>policies.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2" y="112845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718" y="1174365"/>
            <a:ext cx="76923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Pri</a:t>
            </a:r>
            <a:r>
              <a:rPr sz="1400" b="1" spc="-30" dirty="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sz="1400" b="1" spc="20" dirty="0">
                <a:solidFill>
                  <a:srgbClr val="223668"/>
                </a:solidFill>
                <a:latin typeface="Trebuchet MS"/>
                <a:cs typeface="Trebuchet MS"/>
              </a:rPr>
              <a:t>a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te</a:t>
            </a:r>
            <a:r>
              <a:rPr sz="1400" b="1" spc="-114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90" dirty="0">
                <a:solidFill>
                  <a:srgbClr val="223668"/>
                </a:solidFill>
                <a:latin typeface="Trebuchet MS"/>
                <a:cs typeface="Trebuchet MS"/>
              </a:rPr>
              <a:t>APIs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407034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interfaces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designed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improve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services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solutions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within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organization.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Contractors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in-house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build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systems.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0" dirty="0">
                <a:latin typeface="Trebuchet MS"/>
                <a:cs typeface="Trebuchet MS"/>
              </a:rPr>
              <a:t>scenario,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10" dirty="0">
                <a:latin typeface="Trebuchet MS"/>
                <a:cs typeface="Trebuchet MS"/>
              </a:rPr>
              <a:t>app’s </a:t>
            </a:r>
            <a:r>
              <a:rPr sz="1200" spc="10" dirty="0">
                <a:latin typeface="Trebuchet MS"/>
                <a:cs typeface="Trebuchet MS"/>
              </a:rPr>
              <a:t>interface </a:t>
            </a:r>
            <a:r>
              <a:rPr sz="1200" spc="25" dirty="0">
                <a:latin typeface="Trebuchet MS"/>
                <a:cs typeface="Trebuchet MS"/>
              </a:rPr>
              <a:t>remains </a:t>
            </a:r>
            <a:r>
              <a:rPr sz="1200" spc="10" dirty="0">
                <a:latin typeface="Trebuchet MS"/>
                <a:cs typeface="Trebuchet MS"/>
              </a:rPr>
              <a:t>available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40" dirty="0">
                <a:latin typeface="Trebuchet MS"/>
                <a:cs typeface="Trebuchet MS"/>
              </a:rPr>
              <a:t>those </a:t>
            </a:r>
            <a:r>
              <a:rPr sz="1200" spc="20" dirty="0">
                <a:latin typeface="Trebuchet MS"/>
                <a:cs typeface="Trebuchet MS"/>
              </a:rPr>
              <a:t>people </a:t>
            </a:r>
            <a:r>
              <a:rPr sz="1200" spc="35" dirty="0">
                <a:latin typeface="Trebuchet MS"/>
                <a:cs typeface="Trebuchet MS"/>
              </a:rPr>
              <a:t>who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working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publisher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even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publically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available.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private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control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usage.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550505" y="1218810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605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259743"/>
            <a:ext cx="5547995" cy="15328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2415" marR="5080" indent="-26035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4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saying</a:t>
            </a:r>
            <a:r>
              <a:rPr sz="1200" spc="-20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–“This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administrative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privileges”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appear.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“Administrator”Installing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</a:pPr>
            <a:r>
              <a:rPr sz="1200" spc="60" dirty="0">
                <a:latin typeface="Trebuchet MS"/>
                <a:cs typeface="Trebuchet MS"/>
              </a:rPr>
              <a:t>Do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close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cancel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until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complete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</a:t>
            </a:r>
            <a:r>
              <a:rPr sz="1200" spc="25" dirty="0">
                <a:latin typeface="Trebuchet MS"/>
                <a:cs typeface="Trebuchet MS"/>
              </a:rPr>
              <a:t>z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1490"/>
              </a:spcBef>
            </a:pPr>
            <a:r>
              <a:rPr sz="1200" spc="7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spc="65" dirty="0">
                <a:latin typeface="Trebuchet MS"/>
                <a:cs typeface="Trebuchet MS"/>
              </a:rPr>
              <a:t>k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“F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nis</a:t>
            </a:r>
            <a:r>
              <a:rPr sz="1200" spc="10" dirty="0">
                <a:latin typeface="Trebuchet MS"/>
                <a:cs typeface="Trebuchet MS"/>
              </a:rPr>
              <a:t>h</a:t>
            </a:r>
            <a:r>
              <a:rPr sz="1200" spc="-140" dirty="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920" y="1986487"/>
              <a:ext cx="3266149" cy="25564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81825" cy="114681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sz="1200" b="1" spc="15" dirty="0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822836"/>
                </a:solidFill>
                <a:latin typeface="Trebuchet MS"/>
                <a:cs typeface="Trebuchet MS"/>
              </a:rPr>
              <a:t>3: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oper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-90" dirty="0">
                <a:latin typeface="Trebuchet MS"/>
                <a:cs typeface="Trebuchet MS"/>
              </a:rPr>
              <a:t>t.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2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completely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system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not,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Windows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Powershell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it:-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C:\User</a:t>
            </a:r>
            <a:r>
              <a:rPr sz="1200" spc="70" dirty="0">
                <a:latin typeface="Trebuchet MS"/>
                <a:cs typeface="Trebuchet MS"/>
              </a:rPr>
              <a:t>s\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n&gt;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21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-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0479" y="854837"/>
              <a:ext cx="5723041" cy="343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681470" cy="16383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822836"/>
                </a:solidFill>
                <a:latin typeface="Trebuchet MS"/>
                <a:cs typeface="Trebuchet MS"/>
              </a:rPr>
              <a:t>4: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Updating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Local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version.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ﬁnal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updation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version(if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required)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25" dirty="0">
                <a:latin typeface="Trebuchet MS"/>
                <a:cs typeface="Trebuchet MS"/>
              </a:rPr>
              <a:t>–</a:t>
            </a:r>
            <a:r>
              <a:rPr sz="1200" spc="-2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package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manager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bundled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98450" marR="1951989" indent="-260350">
              <a:lnSpc>
                <a:spcPct val="203300"/>
              </a:lnSpc>
              <a:spcBef>
                <a:spcPts val="89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35" dirty="0">
                <a:latin typeface="Trebuchet MS"/>
                <a:cs typeface="Trebuchet MS"/>
              </a:rPr>
              <a:t>Y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omm</a:t>
            </a:r>
            <a:r>
              <a:rPr sz="1200" spc="-10" dirty="0">
                <a:latin typeface="Trebuchet MS"/>
                <a:cs typeface="Trebuchet MS"/>
              </a:rPr>
              <a:t>and,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q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spc="40" dirty="0">
                <a:latin typeface="Trebuchet MS"/>
                <a:cs typeface="Trebuchet MS"/>
              </a:rPr>
              <a:t>k</a:t>
            </a:r>
            <a:r>
              <a:rPr sz="120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pd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npm 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–global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Updates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‘CLI’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3747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N</a:t>
            </a:r>
            <a:r>
              <a:rPr spc="-5" dirty="0"/>
              <a:t>ode.j</a:t>
            </a:r>
            <a:r>
              <a:rPr dirty="0"/>
              <a:t>s</a:t>
            </a:r>
            <a:r>
              <a:rPr spc="-120" dirty="0"/>
              <a:t> </a:t>
            </a:r>
            <a:r>
              <a:rPr spc="110" dirty="0"/>
              <a:t>B</a:t>
            </a:r>
            <a:r>
              <a:rPr spc="90" dirty="0"/>
              <a:t>a</a:t>
            </a:r>
            <a:r>
              <a:rPr spc="55" dirty="0"/>
              <a:t>si</a:t>
            </a:r>
            <a:r>
              <a:rPr spc="70" dirty="0"/>
              <a:t>c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615188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Datatypes: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Boolean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Undeﬁned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67969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spc="5" dirty="0">
                <a:latin typeface="Trebuchet MS"/>
                <a:cs typeface="Trebuchet MS"/>
              </a:rPr>
              <a:t>oo</a:t>
            </a:r>
            <a:r>
              <a:rPr sz="1200" b="1" spc="55" dirty="0">
                <a:latin typeface="Trebuchet MS"/>
                <a:cs typeface="Trebuchet MS"/>
              </a:rPr>
              <a:t>se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65" dirty="0">
                <a:latin typeface="Trebuchet MS"/>
                <a:cs typeface="Trebuchet MS"/>
              </a:rPr>
              <a:t>T</a:t>
            </a:r>
            <a:r>
              <a:rPr sz="1200" b="1" spc="5" dirty="0">
                <a:latin typeface="Trebuchet MS"/>
                <a:cs typeface="Trebuchet MS"/>
              </a:rPr>
              <a:t>ypi</a:t>
            </a:r>
            <a:r>
              <a:rPr sz="1200" b="1" spc="10" dirty="0">
                <a:latin typeface="Trebuchet MS"/>
                <a:cs typeface="Trebuchet MS"/>
              </a:rPr>
              <a:t>ng: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supports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typing,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specify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stored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advance.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keyword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declare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variable.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Examples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 marL="12700" marR="5250815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type 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35;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57" y="3295048"/>
            <a:ext cx="230378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766445">
              <a:lnSpc>
                <a:spcPct val="304200"/>
              </a:lnSpc>
            </a:pP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"Gee</a:t>
            </a:r>
            <a:r>
              <a:rPr sz="1200" spc="40" dirty="0">
                <a:latin typeface="Trebuchet MS"/>
                <a:cs typeface="Trebuchet MS"/>
              </a:rPr>
              <a:t>k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30" dirty="0">
                <a:latin typeface="Trebuchet MS"/>
                <a:cs typeface="Trebuchet MS"/>
              </a:rPr>
              <a:t>orGee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";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608998"/>
            <a:ext cx="24625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B</a:t>
            </a:r>
            <a:r>
              <a:rPr sz="1200" spc="25" dirty="0">
                <a:latin typeface="Trebuchet MS"/>
                <a:cs typeface="Trebuchet MS"/>
              </a:rPr>
              <a:t>oo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925194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20" dirty="0">
                <a:latin typeface="Trebuchet MS"/>
                <a:cs typeface="Trebuchet MS"/>
              </a:rPr>
              <a:t>true; 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072038"/>
            <a:ext cx="3318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Variable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undeﬁned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(no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value)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1781175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15" dirty="0">
                <a:latin typeface="Trebuchet MS"/>
                <a:cs typeface="Trebuchet MS"/>
              </a:rPr>
              <a:t>undeﬁned;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75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Outp</a:t>
            </a:r>
            <a:r>
              <a:rPr sz="1200" b="1" spc="10" dirty="0">
                <a:latin typeface="Trebuchet MS"/>
                <a:cs typeface="Trebuchet MS"/>
              </a:rPr>
              <a:t>ut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02" y="974759"/>
            <a:ext cx="88963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92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61925" algn="l"/>
              </a:tabLst>
            </a:pPr>
            <a:r>
              <a:rPr sz="1200" spc="30" dirty="0">
                <a:latin typeface="Trebuchet MS"/>
                <a:cs typeface="Trebuchet MS"/>
              </a:rPr>
              <a:t>number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buFont typeface="Arial MT"/>
              <a:buChar char="•"/>
              <a:tabLst>
                <a:tab pos="161925" algn="l"/>
              </a:tabLst>
            </a:pPr>
            <a:r>
              <a:rPr sz="1200" spc="40" dirty="0">
                <a:latin typeface="Trebuchet MS"/>
                <a:cs typeface="Trebuchet MS"/>
              </a:rPr>
              <a:t>string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buFont typeface="Arial MT"/>
              <a:buChar char="•"/>
              <a:tabLst>
                <a:tab pos="161925" algn="l"/>
              </a:tabLst>
            </a:pPr>
            <a:r>
              <a:rPr sz="1200" spc="20" dirty="0">
                <a:latin typeface="Trebuchet MS"/>
                <a:cs typeface="Trebuchet MS"/>
              </a:rPr>
              <a:t>boolean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61925" algn="l"/>
              </a:tabLst>
            </a:pPr>
            <a:r>
              <a:rPr sz="1200" spc="35" dirty="0">
                <a:latin typeface="Trebuchet MS"/>
                <a:cs typeface="Trebuchet MS"/>
              </a:rPr>
              <a:t>undeﬁned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gdLst/>
              <a:ahLst/>
              <a:cxn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48955" cy="4094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Trebuchet MS"/>
                <a:cs typeface="Trebuchet MS"/>
              </a:rPr>
              <a:t>Objects </a:t>
            </a:r>
            <a:r>
              <a:rPr sz="1200" b="1" spc="90" dirty="0">
                <a:latin typeface="Trebuchet MS"/>
                <a:cs typeface="Trebuchet MS"/>
              </a:rPr>
              <a:t>&amp; </a:t>
            </a:r>
            <a:r>
              <a:rPr sz="1200" b="1" dirty="0">
                <a:latin typeface="Trebuchet MS"/>
                <a:cs typeface="Trebuchet MS"/>
              </a:rPr>
              <a:t>Functions: </a:t>
            </a:r>
            <a:r>
              <a:rPr sz="1200" spc="5" dirty="0">
                <a:latin typeface="Trebuchet MS"/>
                <a:cs typeface="Trebuchet MS"/>
              </a:rPr>
              <a:t>Node.js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55" dirty="0">
                <a:latin typeface="Trebuchet MS"/>
                <a:cs typeface="Trebuchet MS"/>
              </a:rPr>
              <a:t>same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5" dirty="0">
                <a:latin typeface="Trebuchet MS"/>
                <a:cs typeface="Trebuchet MS"/>
              </a:rPr>
              <a:t>JavaScript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-95" dirty="0">
                <a:latin typeface="Trebuchet MS"/>
                <a:cs typeface="Trebuchet MS"/>
              </a:rPr>
              <a:t>i.e.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15" dirty="0">
                <a:latin typeface="Trebuchet MS"/>
                <a:cs typeface="Trebuchet MS"/>
              </a:rPr>
              <a:t>are similar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variable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values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written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pairs.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separated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colon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pair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separated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comma.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655" marR="5868670">
              <a:lnSpc>
                <a:spcPct val="304200"/>
              </a:lnSpc>
            </a:pPr>
            <a:r>
              <a:rPr sz="1200" spc="10" dirty="0">
                <a:latin typeface="Trebuchet MS"/>
                <a:cs typeface="Trebuchet MS"/>
              </a:rPr>
              <a:t>Name: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"Sunstone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Eduversity",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Address: </a:t>
            </a:r>
            <a:r>
              <a:rPr sz="1200" spc="30" dirty="0">
                <a:latin typeface="Trebuchet MS"/>
                <a:cs typeface="Trebuchet MS"/>
              </a:rPr>
              <a:t>"Gurugram",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-90" dirty="0">
                <a:latin typeface="Trebuchet MS"/>
                <a:cs typeface="Trebuchet MS"/>
              </a:rPr>
              <a:t>t: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"+919</a:t>
            </a:r>
            <a:r>
              <a:rPr sz="1200" spc="120" dirty="0">
                <a:latin typeface="Trebuchet MS"/>
                <a:cs typeface="Trebuchet MS"/>
              </a:rPr>
              <a:t>8</a:t>
            </a:r>
            <a:r>
              <a:rPr sz="1200" spc="65" dirty="0">
                <a:latin typeface="Trebuchet MS"/>
                <a:cs typeface="Trebuchet MS"/>
              </a:rPr>
              <a:t>7</a:t>
            </a:r>
            <a:r>
              <a:rPr sz="1200" spc="50" dirty="0">
                <a:latin typeface="Trebuchet MS"/>
                <a:cs typeface="Trebuchet MS"/>
              </a:rPr>
              <a:t>6543210",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"</a:t>
            </a:r>
            <a:r>
              <a:rPr sz="1200" spc="45" dirty="0">
                <a:latin typeface="Trebuchet MS"/>
                <a:cs typeface="Trebuchet MS"/>
                <a:hlinkClick r:id="rId4"/>
              </a:rPr>
              <a:t>ab</a:t>
            </a:r>
            <a:r>
              <a:rPr sz="1200" spc="35" dirty="0">
                <a:latin typeface="Trebuchet MS"/>
                <a:cs typeface="Trebuchet MS"/>
                <a:hlinkClick r:id="rId4"/>
              </a:rPr>
              <a:t>c</a:t>
            </a:r>
            <a:r>
              <a:rPr sz="1200" spc="65" dirty="0">
                <a:latin typeface="Trebuchet MS"/>
                <a:cs typeface="Trebuchet MS"/>
                <a:hlinkClick r:id="rId4"/>
              </a:rPr>
              <a:t>@s</a:t>
            </a:r>
            <a:r>
              <a:rPr sz="1200" spc="95" dirty="0">
                <a:latin typeface="Trebuchet MS"/>
                <a:cs typeface="Trebuchet MS"/>
                <a:hlinkClick r:id="rId4"/>
              </a:rPr>
              <a:t>u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n</a:t>
            </a:r>
            <a:r>
              <a:rPr sz="1200" spc="105" dirty="0">
                <a:latin typeface="Trebuchet MS"/>
                <a:cs typeface="Trebuchet MS"/>
                <a:hlinkClick r:id="rId4"/>
              </a:rPr>
              <a:t>s</a:t>
            </a:r>
            <a:r>
              <a:rPr sz="1200" spc="-30" dirty="0">
                <a:latin typeface="Trebuchet MS"/>
                <a:cs typeface="Trebuchet MS"/>
                <a:hlinkClick r:id="rId4"/>
              </a:rPr>
              <a:t>t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oneedu</a:t>
            </a:r>
            <a:r>
              <a:rPr sz="1200" spc="10" dirty="0">
                <a:latin typeface="Trebuchet MS"/>
                <a:cs typeface="Trebuchet MS"/>
                <a:hlinkClick r:id="rId4"/>
              </a:rPr>
              <a:t>v</a:t>
            </a:r>
            <a:r>
              <a:rPr sz="1200" spc="5" dirty="0">
                <a:latin typeface="Trebuchet MS"/>
                <a:cs typeface="Trebuchet MS"/>
                <a:hlinkClick r:id="rId4"/>
              </a:rPr>
              <a:t>er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sit</a:t>
            </a:r>
            <a:r>
              <a:rPr sz="1200" spc="-25" dirty="0">
                <a:latin typeface="Trebuchet MS"/>
                <a:cs typeface="Trebuchet MS"/>
                <a:hlinkClick r:id="rId4"/>
              </a:rPr>
              <a:t>y</a:t>
            </a:r>
            <a:r>
              <a:rPr sz="1200" spc="-50" dirty="0">
                <a:latin typeface="Trebuchet MS"/>
                <a:cs typeface="Trebuchet MS"/>
                <a:hlinkClick r:id="rId4"/>
              </a:rPr>
              <a:t>.o</a:t>
            </a:r>
            <a:r>
              <a:rPr sz="1200" spc="-65" dirty="0">
                <a:latin typeface="Trebuchet MS"/>
                <a:cs typeface="Trebuchet MS"/>
                <a:hlinkClick r:id="rId4"/>
              </a:rPr>
              <a:t>r</a:t>
            </a:r>
            <a:r>
              <a:rPr sz="1200" spc="140" dirty="0">
                <a:latin typeface="Trebuchet MS"/>
                <a:cs typeface="Trebuchet MS"/>
                <a:hlinkClick r:id="rId4"/>
              </a:rPr>
              <a:t>g</a:t>
            </a:r>
            <a:r>
              <a:rPr sz="1200" spc="120" dirty="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0" dirty="0">
                <a:latin typeface="Trebuchet MS"/>
                <a:cs typeface="Trebuchet MS"/>
              </a:rPr>
              <a:t>};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9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dirty="0">
                <a:latin typeface="Trebuchet MS"/>
                <a:cs typeface="Trebuchet MS"/>
              </a:rPr>
              <a:t>ation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console.log("Information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company:",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340518"/>
            <a:ext cx="4122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console.log("Type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company:",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718" y="409252"/>
            <a:ext cx="1099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223668"/>
                </a:solidFill>
              </a:rPr>
              <a:t>P</a:t>
            </a:r>
            <a:r>
              <a:rPr sz="1400" spc="5" dirty="0">
                <a:solidFill>
                  <a:srgbClr val="223668"/>
                </a:solidFill>
              </a:rPr>
              <a:t>a</a:t>
            </a:r>
            <a:r>
              <a:rPr sz="1400" dirty="0">
                <a:solidFill>
                  <a:srgbClr val="223668"/>
                </a:solidFill>
              </a:rPr>
              <a:t>r</a:t>
            </a:r>
            <a:r>
              <a:rPr sz="1400" spc="-5" dirty="0">
                <a:solidFill>
                  <a:srgbClr val="223668"/>
                </a:solidFill>
              </a:rPr>
              <a:t>tne</a:t>
            </a:r>
            <a:r>
              <a:rPr sz="1400" dirty="0">
                <a:solidFill>
                  <a:srgbClr val="223668"/>
                </a:solidFill>
              </a:rPr>
              <a:t>r</a:t>
            </a:r>
            <a:r>
              <a:rPr sz="1400" spc="-110" dirty="0">
                <a:solidFill>
                  <a:srgbClr val="223668"/>
                </a:solidFill>
              </a:rPr>
              <a:t> </a:t>
            </a:r>
            <a:r>
              <a:rPr sz="1400" spc="90" dirty="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4" name="object 4"/>
          <p:cNvGrpSpPr/>
          <p:nvPr/>
        </p:nvGrpSpPr>
        <p:grpSpPr>
          <a:xfrm>
            <a:off x="-12700" y="127258"/>
            <a:ext cx="649605" cy="2875915"/>
            <a:chOff x="-12700" y="127258"/>
            <a:chExt cx="649605" cy="2875915"/>
          </a:xfrm>
        </p:grpSpPr>
        <p:sp>
          <p:nvSpPr>
            <p:cNvPr id="5" name="object 5"/>
            <p:cNvSpPr/>
            <p:nvPr/>
          </p:nvSpPr>
          <p:spPr>
            <a:xfrm>
              <a:off x="461432" y="36334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505" y="453699"/>
              <a:ext cx="0" cy="1804670"/>
            </a:xfrm>
            <a:custGeom>
              <a:avLst/>
              <a:gdLst/>
              <a:ahLst/>
              <a:cxnLst/>
              <a:rect l="l" t="t" r="r" b="b"/>
              <a:pathLst>
                <a:path h="1804670">
                  <a:moveTo>
                    <a:pt x="0" y="0"/>
                  </a:moveTo>
                  <a:lnTo>
                    <a:pt x="0" y="180430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432" y="2628651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9917" y="835757"/>
            <a:ext cx="76676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75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Partner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integration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parties.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openly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promoted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shared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40" dirty="0">
                <a:latin typeface="Trebuchet MS"/>
                <a:cs typeface="Trebuchet MS"/>
              </a:rPr>
              <a:t>those </a:t>
            </a:r>
            <a:r>
              <a:rPr sz="1200" spc="55" dirty="0">
                <a:latin typeface="Trebuchet MS"/>
                <a:cs typeface="Trebuchet MS"/>
              </a:rPr>
              <a:t>business </a:t>
            </a:r>
            <a:r>
              <a:rPr sz="1200" spc="25" dirty="0">
                <a:latin typeface="Trebuchet MS"/>
                <a:cs typeface="Trebuchet MS"/>
              </a:rPr>
              <a:t>partners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50" dirty="0">
                <a:latin typeface="Trebuchet MS"/>
                <a:cs typeface="Trebuchet MS"/>
              </a:rPr>
              <a:t>signed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agreement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5" dirty="0">
                <a:latin typeface="Trebuchet MS"/>
                <a:cs typeface="Trebuchet MS"/>
              </a:rPr>
              <a:t>publisher. </a:t>
            </a:r>
            <a:r>
              <a:rPr sz="1200" spc="14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company 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beneﬁt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revenue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streams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granting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partners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capability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beneﬁts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Meanwhile,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monitor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exposed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digital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assets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used.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if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3rd-party </a:t>
            </a:r>
            <a:r>
              <a:rPr sz="1200" spc="30" dirty="0">
                <a:latin typeface="Trebuchet MS"/>
                <a:cs typeface="Trebuchet MS"/>
              </a:rPr>
              <a:t>solutions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dirty="0">
                <a:latin typeface="Trebuchet MS"/>
                <a:cs typeface="Trebuchet MS"/>
              </a:rPr>
              <a:t>their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0" dirty="0">
                <a:latin typeface="Trebuchet MS"/>
                <a:cs typeface="Trebuchet MS"/>
              </a:rPr>
              <a:t>offer </a:t>
            </a:r>
            <a:r>
              <a:rPr sz="1200" spc="20" dirty="0">
                <a:latin typeface="Trebuchet MS"/>
                <a:cs typeface="Trebuchet MS"/>
              </a:rPr>
              <a:t>decent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15" dirty="0">
                <a:latin typeface="Trebuchet MS"/>
                <a:cs typeface="Trebuchet MS"/>
              </a:rPr>
              <a:t>experience or </a:t>
            </a:r>
            <a:r>
              <a:rPr sz="1200" spc="-35" dirty="0">
                <a:latin typeface="Trebuchet MS"/>
                <a:cs typeface="Trebuchet MS"/>
              </a:rPr>
              <a:t>not. </a:t>
            </a:r>
            <a:r>
              <a:rPr sz="1200" spc="25" dirty="0">
                <a:latin typeface="Trebuchet MS"/>
                <a:cs typeface="Trebuchet MS"/>
              </a:rPr>
              <a:t>They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35" dirty="0">
                <a:latin typeface="Trebuchet MS"/>
                <a:cs typeface="Trebuchet MS"/>
              </a:rPr>
              <a:t>ensure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maintain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corporate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identity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717" y="2674556"/>
            <a:ext cx="7681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sz="1400" b="1" spc="20" dirty="0">
                <a:solidFill>
                  <a:srgbClr val="223668"/>
                </a:solidFill>
                <a:latin typeface="Trebuchet MS"/>
                <a:cs typeface="Trebuchet MS"/>
              </a:rPr>
              <a:t>ompo</a:t>
            </a:r>
            <a:r>
              <a:rPr sz="1400" b="1" spc="35" dirty="0">
                <a:solidFill>
                  <a:srgbClr val="223668"/>
                </a:solidFill>
                <a:latin typeface="Trebuchet MS"/>
                <a:cs typeface="Trebuchet MS"/>
              </a:rPr>
              <a:t>si</a:t>
            </a:r>
            <a:r>
              <a:rPr sz="1400" b="1" spc="15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114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80" dirty="0">
                <a:solidFill>
                  <a:srgbClr val="223668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Composite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known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combining </a:t>
            </a:r>
            <a:r>
              <a:rPr sz="1200" spc="5" dirty="0">
                <a:latin typeface="Trebuchet MS"/>
                <a:cs typeface="Trebuchet MS"/>
              </a:rPr>
              <a:t>different </a:t>
            </a:r>
            <a:r>
              <a:rPr sz="1200" spc="25" dirty="0">
                <a:latin typeface="Trebuchet MS"/>
                <a:cs typeface="Trebuchet MS"/>
              </a:rPr>
              <a:t>service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35" dirty="0">
                <a:latin typeface="Trebuchet MS"/>
                <a:cs typeface="Trebuchet MS"/>
              </a:rPr>
              <a:t>APIs. </a:t>
            </a:r>
            <a:r>
              <a:rPr sz="1200" spc="25" dirty="0">
                <a:latin typeface="Trebuchet MS"/>
                <a:cs typeface="Trebuchet MS"/>
              </a:rPr>
              <a:t>They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made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30" dirty="0">
                <a:latin typeface="Trebuchet MS"/>
                <a:cs typeface="Trebuchet MS"/>
              </a:rPr>
              <a:t>combining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tasks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call.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boosts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execution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enhancing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listeners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interfaces.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" name="object 13"/>
            <p:cNvSpPr/>
            <p:nvPr/>
          </p:nvSpPr>
          <p:spPr>
            <a:xfrm>
              <a:off x="550505" y="2719002"/>
              <a:ext cx="0" cy="1909445"/>
            </a:xfrm>
            <a:custGeom>
              <a:avLst/>
              <a:gdLst/>
              <a:ahLst/>
              <a:cxnLst/>
              <a:rect l="l" t="t" r="r" b="b"/>
              <a:pathLst>
                <a:path h="1909445">
                  <a:moveTo>
                    <a:pt x="0" y="0"/>
                  </a:moveTo>
                  <a:lnTo>
                    <a:pt x="0" y="1908981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Outp</a:t>
            </a:r>
            <a:r>
              <a:rPr sz="1200" b="1" spc="-30" dirty="0">
                <a:latin typeface="Trebuchet MS"/>
                <a:cs typeface="Trebuchet MS"/>
              </a:rPr>
              <a:t>ut: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266827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51562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Name: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'Sunstone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Eduversity',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Address:  </a:t>
            </a:r>
            <a:r>
              <a:rPr sz="1200" spc="20" dirty="0">
                <a:latin typeface="Trebuchet MS"/>
                <a:cs typeface="Trebuchet MS"/>
              </a:rPr>
              <a:t>Gurugram',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-90" dirty="0">
                <a:latin typeface="Trebuchet MS"/>
                <a:cs typeface="Trebuchet MS"/>
              </a:rPr>
              <a:t>t: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'+919</a:t>
            </a:r>
            <a:r>
              <a:rPr sz="1200" spc="120" dirty="0">
                <a:latin typeface="Trebuchet MS"/>
                <a:cs typeface="Trebuchet MS"/>
              </a:rPr>
              <a:t>8</a:t>
            </a:r>
            <a:r>
              <a:rPr sz="1200" spc="65" dirty="0">
                <a:latin typeface="Trebuchet MS"/>
                <a:cs typeface="Trebuchet MS"/>
              </a:rPr>
              <a:t>7</a:t>
            </a:r>
            <a:r>
              <a:rPr sz="1200" spc="50" dirty="0">
                <a:latin typeface="Trebuchet MS"/>
                <a:cs typeface="Trebuchet MS"/>
              </a:rPr>
              <a:t>6543210',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</a:pP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</a:t>
            </a:r>
            <a:r>
              <a:rPr sz="1200" spc="45" dirty="0">
                <a:latin typeface="Trebuchet MS"/>
                <a:cs typeface="Trebuchet MS"/>
              </a:rPr>
              <a:t>ab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65" dirty="0">
                <a:latin typeface="Trebuchet MS"/>
                <a:cs typeface="Trebuchet MS"/>
              </a:rPr>
              <a:t>@s</a:t>
            </a:r>
            <a:r>
              <a:rPr sz="1200" spc="9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oneedu</a:t>
            </a:r>
            <a:r>
              <a:rPr sz="1200" spc="1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50" dirty="0">
                <a:latin typeface="Trebuchet MS"/>
                <a:cs typeface="Trebuchet MS"/>
              </a:rPr>
              <a:t>.o</a:t>
            </a:r>
            <a:r>
              <a:rPr sz="1200" spc="-65" dirty="0">
                <a:latin typeface="Trebuchet MS"/>
                <a:cs typeface="Trebuchet MS"/>
              </a:rPr>
              <a:t>r</a:t>
            </a:r>
            <a:r>
              <a:rPr sz="1200" spc="140" dirty="0">
                <a:latin typeface="Trebuchet MS"/>
                <a:cs typeface="Trebuchet MS"/>
              </a:rPr>
              <a:t>g</a:t>
            </a:r>
            <a:r>
              <a:rPr sz="1200" spc="105" dirty="0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gdLst/>
              <a:ahLst/>
              <a:cxn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5975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Functions: </a:t>
            </a:r>
            <a:r>
              <a:rPr sz="1200" spc="5" dirty="0">
                <a:latin typeface="Trebuchet MS"/>
                <a:cs typeface="Trebuchet MS"/>
              </a:rPr>
              <a:t>Node.js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deﬁned </a:t>
            </a:r>
            <a:r>
              <a:rPr sz="1200" spc="55" dirty="0">
                <a:latin typeface="Trebuchet MS"/>
                <a:cs typeface="Trebuchet MS"/>
              </a:rPr>
              <a:t>using </a:t>
            </a:r>
            <a:r>
              <a:rPr sz="1200" spc="15" dirty="0">
                <a:latin typeface="Trebuchet MS"/>
                <a:cs typeface="Trebuchet MS"/>
              </a:rPr>
              <a:t>function </a:t>
            </a:r>
            <a:r>
              <a:rPr sz="1200" spc="25" dirty="0">
                <a:latin typeface="Trebuchet MS"/>
                <a:cs typeface="Trebuchet MS"/>
              </a:rPr>
              <a:t>keyword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name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function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parameters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60" dirty="0">
                <a:latin typeface="Trebuchet MS"/>
                <a:cs typeface="Trebuchet MS"/>
              </a:rPr>
              <a:t>passed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5" dirty="0">
                <a:latin typeface="Trebuchet MS"/>
                <a:cs typeface="Trebuchet MS"/>
              </a:rPr>
              <a:t>function. </a:t>
            </a:r>
            <a:r>
              <a:rPr sz="1200" spc="20" dirty="0">
                <a:latin typeface="Trebuchet MS"/>
                <a:cs typeface="Trebuchet MS"/>
              </a:rPr>
              <a:t>In </a:t>
            </a:r>
            <a:r>
              <a:rPr sz="1200" spc="-15" dirty="0">
                <a:latin typeface="Trebuchet MS"/>
                <a:cs typeface="Trebuchet MS"/>
              </a:rPr>
              <a:t>Node.js,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-25" dirty="0">
                <a:latin typeface="Trebuchet MS"/>
                <a:cs typeface="Trebuchet MS"/>
              </a:rPr>
              <a:t>don’t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5" dirty="0">
                <a:latin typeface="Trebuchet MS"/>
                <a:cs typeface="Trebuchet MS"/>
              </a:rPr>
              <a:t>specify </a:t>
            </a:r>
            <a:r>
              <a:rPr sz="1200" spc="25" dirty="0">
                <a:latin typeface="Trebuchet MS"/>
                <a:cs typeface="Trebuchet MS"/>
              </a:rPr>
              <a:t>datatypes </a:t>
            </a:r>
            <a:r>
              <a:rPr sz="1200" spc="15" dirty="0">
                <a:latin typeface="Trebuchet MS"/>
                <a:cs typeface="Trebuchet MS"/>
              </a:rPr>
              <a:t>for the </a:t>
            </a:r>
            <a:r>
              <a:rPr sz="1200" spc="20" dirty="0">
                <a:latin typeface="Trebuchet MS"/>
                <a:cs typeface="Trebuchet MS"/>
              </a:rPr>
              <a:t>parameters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40" dirty="0">
                <a:latin typeface="Trebuchet MS"/>
                <a:cs typeface="Trebuchet MS"/>
              </a:rPr>
              <a:t>check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received.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rule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while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writing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JavaScript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y(n</a:t>
            </a:r>
            <a:r>
              <a:rPr sz="1200" spc="15" dirty="0">
                <a:latin typeface="Trebuchet MS"/>
                <a:cs typeface="Trebuchet MS"/>
              </a:rPr>
              <a:t>u</a:t>
            </a:r>
            <a:r>
              <a:rPr sz="1200" spc="-85" dirty="0">
                <a:latin typeface="Trebuchet MS"/>
                <a:cs typeface="Trebuchet MS"/>
              </a:rPr>
              <a:t>m1,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75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multiplication</a:t>
            </a:r>
            <a:endParaRPr sz="1200">
              <a:latin typeface="Trebuchet MS"/>
              <a:cs typeface="Trebuchet MS"/>
            </a:endParaRPr>
          </a:p>
          <a:p>
            <a:pPr marL="160655" marR="6560184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50" dirty="0">
                <a:latin typeface="Trebuchet MS"/>
                <a:cs typeface="Trebuchet MS"/>
              </a:rPr>
              <a:t>m1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45" dirty="0">
                <a:latin typeface="Trebuchet MS"/>
                <a:cs typeface="Trebuchet MS"/>
              </a:rPr>
              <a:t>m2 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50" dirty="0">
                <a:latin typeface="Trebuchet MS"/>
                <a:cs typeface="Trebuchet MS"/>
              </a:rPr>
              <a:t>m1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m2;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3131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40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2700" marR="664845">
              <a:lnSpc>
                <a:spcPct val="2000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2; 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3;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706278"/>
            <a:ext cx="236601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rned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50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12700" marR="2032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tion  </a:t>
            </a:r>
            <a:r>
              <a:rPr sz="1200" spc="15" dirty="0">
                <a:latin typeface="Trebuchet MS"/>
                <a:cs typeface="Trebuchet MS"/>
              </a:rPr>
              <a:t>console.log("Multiplication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of",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x,</a:t>
            </a:r>
            <a:endParaRPr sz="1200">
              <a:latin typeface="Trebuchet MS"/>
              <a:cs typeface="Trebuchet MS"/>
            </a:endParaRPr>
          </a:p>
          <a:p>
            <a:pPr marL="12700" marR="299085" indent="147955">
              <a:lnSpc>
                <a:spcPct val="200000"/>
              </a:lnSpc>
            </a:pPr>
            <a:r>
              <a:rPr sz="1200" spc="50" dirty="0">
                <a:latin typeface="Trebuchet MS"/>
                <a:cs typeface="Trebuchet MS"/>
              </a:rPr>
              <a:t>"</a:t>
            </a:r>
            <a:r>
              <a:rPr sz="1200" spc="35" dirty="0">
                <a:latin typeface="Trebuchet MS"/>
                <a:cs typeface="Trebuchet MS"/>
              </a:rPr>
              <a:t>an</a:t>
            </a:r>
            <a:r>
              <a:rPr sz="1200" spc="30" dirty="0">
                <a:latin typeface="Trebuchet MS"/>
                <a:cs typeface="Trebuchet MS"/>
              </a:rPr>
              <a:t>d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y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"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-30" dirty="0">
                <a:latin typeface="Trebuchet MS"/>
                <a:cs typeface="Trebuchet MS"/>
              </a:rPr>
              <a:t>y(x,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</a:t>
            </a:r>
            <a:r>
              <a:rPr sz="1200" spc="-95" dirty="0">
                <a:latin typeface="Trebuchet MS"/>
                <a:cs typeface="Trebuchet MS"/>
              </a:rPr>
              <a:t>));  </a:t>
            </a:r>
            <a:r>
              <a:rPr sz="1200" spc="-5" dirty="0">
                <a:latin typeface="Trebuchet MS"/>
                <a:cs typeface="Trebuchet MS"/>
              </a:rPr>
              <a:t>Output: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35" dirty="0">
                <a:latin typeface="Trebuchet MS"/>
                <a:cs typeface="Trebuchet MS"/>
              </a:rPr>
              <a:t>M</a:t>
            </a:r>
            <a:r>
              <a:rPr sz="1200" spc="11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3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21015" cy="428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String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and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String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Functions: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assigning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either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(”)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double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10" dirty="0">
                <a:latin typeface="Trebuchet MS"/>
                <a:cs typeface="Trebuchet MS"/>
              </a:rPr>
              <a:t>(“”)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quotes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manipulate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strings.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Following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example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deﬁning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variables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 marR="5106670">
              <a:lnSpc>
                <a:spcPct val="3042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"Welcome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Sunstone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Eduversity";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'Node.js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Tutorials';</a:t>
            </a:r>
            <a:endParaRPr sz="1200">
              <a:latin typeface="Trebuchet MS"/>
              <a:cs typeface="Trebuchet MS"/>
            </a:endParaRPr>
          </a:p>
          <a:p>
            <a:pPr marL="12700" marR="5847715">
              <a:lnSpc>
                <a:spcPct val="3042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z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['S</a:t>
            </a:r>
            <a:r>
              <a:rPr sz="1200" spc="10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-55" dirty="0">
                <a:latin typeface="Trebuchet MS"/>
                <a:cs typeface="Trebuchet MS"/>
              </a:rPr>
              <a:t>e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</a:t>
            </a:r>
            <a:r>
              <a:rPr sz="1200" spc="15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45" dirty="0">
                <a:latin typeface="Trebuchet MS"/>
                <a:cs typeface="Trebuchet MS"/>
              </a:rPr>
              <a:t>'];  </a:t>
            </a:r>
            <a:r>
              <a:rPr sz="1200" dirty="0">
                <a:latin typeface="Trebuchet MS"/>
                <a:cs typeface="Trebuchet MS"/>
              </a:rPr>
              <a:t>console.log(x);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console.log(y);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80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65" dirty="0">
                <a:latin typeface="Trebuchet MS"/>
                <a:cs typeface="Trebuchet MS"/>
              </a:rPr>
              <a:t>g("C</a:t>
            </a:r>
            <a:r>
              <a:rPr sz="1200" spc="3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</a:t>
            </a:r>
            <a:r>
              <a:rPr sz="1200" spc="3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(+</a:t>
            </a:r>
            <a:r>
              <a:rPr sz="1200" spc="-35" dirty="0">
                <a:latin typeface="Trebuchet MS"/>
                <a:cs typeface="Trebuchet MS"/>
              </a:rPr>
              <a:t>)</a:t>
            </a:r>
            <a:r>
              <a:rPr sz="1200" spc="-75" dirty="0">
                <a:latin typeface="Trebuchet MS"/>
                <a:cs typeface="Trebuchet MS"/>
              </a:rPr>
              <a:t> :"</a:t>
            </a:r>
            <a:r>
              <a:rPr sz="1200" spc="-7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</a:t>
            </a:r>
            <a:r>
              <a:rPr sz="1200" spc="-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+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</a:t>
            </a:r>
            <a:r>
              <a:rPr sz="1200" spc="-100" dirty="0">
                <a:latin typeface="Trebuchet MS"/>
                <a:cs typeface="Trebuchet MS"/>
              </a:rPr>
              <a:t>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3692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console.log("Concat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:",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(x.concat(y)));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706278"/>
            <a:ext cx="2656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75" dirty="0">
                <a:latin typeface="Trebuchet MS"/>
                <a:cs typeface="Trebuchet MS"/>
              </a:rPr>
              <a:t>g("Sp</a:t>
            </a:r>
            <a:r>
              <a:rPr sz="1200" spc="40" dirty="0">
                <a:latin typeface="Trebuchet MS"/>
                <a:cs typeface="Trebuchet MS"/>
              </a:rPr>
              <a:t>l</a:t>
            </a:r>
            <a:r>
              <a:rPr sz="1200" spc="-3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x.sp</a:t>
            </a:r>
            <a:r>
              <a:rPr sz="1200" dirty="0">
                <a:latin typeface="Trebuchet MS"/>
                <a:cs typeface="Trebuchet MS"/>
              </a:rPr>
              <a:t>l</a:t>
            </a:r>
            <a:r>
              <a:rPr sz="1200" spc="-15" dirty="0">
                <a:latin typeface="Trebuchet MS"/>
                <a:cs typeface="Trebuchet MS"/>
              </a:rPr>
              <a:t>it(</a:t>
            </a:r>
            <a:r>
              <a:rPr sz="1200" spc="-5" dirty="0">
                <a:latin typeface="Trebuchet MS"/>
                <a:cs typeface="Trebuchet MS"/>
              </a:rPr>
              <a:t>'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437798"/>
            <a:ext cx="255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g("Jo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z.jo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n(',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57" y="3169318"/>
            <a:ext cx="3146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60" dirty="0">
                <a:latin typeface="Trebuchet MS"/>
                <a:cs typeface="Trebuchet MS"/>
              </a:rPr>
              <a:t>g("Ch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Ind</a:t>
            </a:r>
            <a:r>
              <a:rPr sz="1200" spc="-15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5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x.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50" dirty="0">
                <a:latin typeface="Trebuchet MS"/>
                <a:cs typeface="Trebuchet MS"/>
              </a:rPr>
              <a:t>ar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t(5)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27050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S</a:t>
            </a:r>
            <a:r>
              <a:rPr sz="1200" spc="1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oria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Concat </a:t>
            </a:r>
            <a:r>
              <a:rPr sz="1200" spc="60" dirty="0">
                <a:latin typeface="Trebuchet MS"/>
                <a:cs typeface="Trebuchet MS"/>
              </a:rPr>
              <a:t>Using </a:t>
            </a:r>
            <a:r>
              <a:rPr sz="1200" spc="-45" dirty="0">
                <a:latin typeface="Trebuchet MS"/>
                <a:cs typeface="Trebuchet MS"/>
              </a:rPr>
              <a:t>(+) </a:t>
            </a:r>
            <a:r>
              <a:rPr sz="1200" spc="-170" dirty="0">
                <a:latin typeface="Trebuchet MS"/>
                <a:cs typeface="Trebuchet MS"/>
              </a:rPr>
              <a:t>: </a:t>
            </a:r>
            <a:r>
              <a:rPr sz="1200" spc="30" dirty="0">
                <a:latin typeface="Trebuchet MS"/>
                <a:cs typeface="Trebuchet MS"/>
              </a:rPr>
              <a:t>Welcome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Sunstone </a:t>
            </a:r>
            <a:r>
              <a:rPr sz="1200" spc="30" dirty="0">
                <a:latin typeface="Trebuchet MS"/>
                <a:cs typeface="Trebuchet MS"/>
              </a:rPr>
              <a:t>Eduversity </a:t>
            </a:r>
            <a:r>
              <a:rPr sz="1200" spc="5" dirty="0">
                <a:latin typeface="Trebuchet MS"/>
                <a:cs typeface="Trebuchet MS"/>
              </a:rPr>
              <a:t>Node.js Tutorials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Concat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Welcome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Eduversity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Tutorials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Split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string:</a:t>
            </a:r>
            <a:r>
              <a:rPr sz="1200" spc="21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[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'Welcome',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'to',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'Sunstone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''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]</a:t>
            </a:r>
            <a:endParaRPr sz="1200">
              <a:latin typeface="Trebuchet MS"/>
              <a:cs typeface="Trebuchet MS"/>
            </a:endParaRPr>
          </a:p>
          <a:p>
            <a:pPr marL="12700" marR="2923540">
              <a:lnSpc>
                <a:spcPct val="200000"/>
              </a:lnSpc>
            </a:pPr>
            <a:r>
              <a:rPr sz="1200" spc="-55" dirty="0">
                <a:latin typeface="Trebuchet MS"/>
                <a:cs typeface="Trebuchet MS"/>
              </a:rPr>
              <a:t>Jo</a:t>
            </a:r>
            <a:r>
              <a:rPr sz="1200" spc="-25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 </a:t>
            </a:r>
            <a:r>
              <a:rPr sz="1200" spc="-15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S</a:t>
            </a:r>
            <a:r>
              <a:rPr sz="1200" spc="1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one</a:t>
            </a:r>
            <a:r>
              <a:rPr sz="1200" spc="-1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sity  </a:t>
            </a:r>
            <a:r>
              <a:rPr sz="1200" spc="40" dirty="0">
                <a:latin typeface="Trebuchet MS"/>
                <a:cs typeface="Trebuchet MS"/>
              </a:rPr>
              <a:t>Char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Index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5:</a:t>
            </a:r>
            <a:r>
              <a:rPr sz="1200" spc="21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889875" cy="428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Node.js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web-based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application: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types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imported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require()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directive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read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response.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204" dirty="0">
                <a:latin typeface="Trebuchet MS"/>
                <a:cs typeface="Trebuchet MS"/>
              </a:rPr>
              <a:t>M</a:t>
            </a:r>
            <a:r>
              <a:rPr sz="1200" spc="5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-30" dirty="0">
                <a:latin typeface="Trebuchet MS"/>
                <a:cs typeface="Trebuchet MS"/>
              </a:rPr>
              <a:t>eb.j</a:t>
            </a:r>
            <a:r>
              <a:rPr sz="1200" spc="-2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-25" dirty="0">
                <a:latin typeface="Trebuchet MS"/>
                <a:cs typeface="Trebuchet MS"/>
              </a:rPr>
              <a:t>ode.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e(</a:t>
            </a:r>
            <a:r>
              <a:rPr sz="1200" spc="-40" dirty="0">
                <a:latin typeface="Trebuchet MS"/>
                <a:cs typeface="Trebuchet MS"/>
              </a:rPr>
              <a:t>"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65" dirty="0">
                <a:latin typeface="Trebuchet MS"/>
                <a:cs typeface="Trebuchet MS"/>
              </a:rPr>
              <a:t>p</a:t>
            </a:r>
            <a:r>
              <a:rPr sz="1200" spc="-40" dirty="0">
                <a:latin typeface="Trebuchet MS"/>
                <a:cs typeface="Trebuchet MS"/>
              </a:rPr>
              <a:t>");</a:t>
            </a:r>
            <a:endParaRPr sz="1200">
              <a:latin typeface="Trebuchet MS"/>
              <a:cs typeface="Trebuchet MS"/>
            </a:endParaRPr>
          </a:p>
          <a:p>
            <a:pPr marL="12700" marR="5247005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  http.createServer(function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H</a:t>
            </a:r>
            <a:r>
              <a:rPr sz="1200" spc="100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h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ader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H</a:t>
            </a:r>
            <a:r>
              <a:rPr sz="1200" spc="100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us</a:t>
            </a:r>
            <a:r>
              <a:rPr sz="1200" spc="-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2</a:t>
            </a:r>
            <a:r>
              <a:rPr sz="1200" spc="85" dirty="0">
                <a:latin typeface="Trebuchet MS"/>
                <a:cs typeface="Trebuchet MS"/>
              </a:rPr>
              <a:t>0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OK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-15" dirty="0">
                <a:latin typeface="Trebuchet MS"/>
                <a:cs typeface="Trebuchet MS"/>
              </a:rPr>
              <a:t>ype: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45" dirty="0">
                <a:latin typeface="Trebuchet MS"/>
                <a:cs typeface="Trebuchet MS"/>
              </a:rPr>
              <a:t>t/p</a:t>
            </a:r>
            <a:r>
              <a:rPr sz="1200" spc="-40" dirty="0">
                <a:latin typeface="Trebuchet MS"/>
                <a:cs typeface="Trebuchet MS"/>
              </a:rPr>
              <a:t>l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5790" y="243239"/>
            <a:ext cx="3416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s.wri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H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ad(2</a:t>
            </a:r>
            <a:r>
              <a:rPr sz="1200" spc="30" dirty="0">
                <a:latin typeface="Trebuchet MS"/>
                <a:cs typeface="Trebuchet MS"/>
              </a:rPr>
              <a:t>0</a:t>
            </a:r>
            <a:r>
              <a:rPr sz="1200" spc="-25" dirty="0">
                <a:latin typeface="Trebuchet MS"/>
                <a:cs typeface="Trebuchet MS"/>
              </a:rPr>
              <a:t>0,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{'C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-150" dirty="0">
                <a:latin typeface="Trebuchet MS"/>
                <a:cs typeface="Trebuchet MS"/>
              </a:rPr>
              <a:t>-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yp</a:t>
            </a:r>
            <a:r>
              <a:rPr sz="1200" spc="-45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':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'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45" dirty="0">
                <a:latin typeface="Trebuchet MS"/>
                <a:cs typeface="Trebuchet MS"/>
              </a:rPr>
              <a:t>t/p</a:t>
            </a:r>
            <a:r>
              <a:rPr sz="1200" spc="-35" dirty="0">
                <a:latin typeface="Trebuchet MS"/>
                <a:cs typeface="Trebuchet MS"/>
              </a:rPr>
              <a:t>l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'});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856" y="974759"/>
            <a:ext cx="46247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55" dirty="0">
                <a:latin typeface="Trebuchet MS"/>
                <a:cs typeface="Trebuchet MS"/>
              </a:rPr>
              <a:t>spo</a:t>
            </a:r>
            <a:r>
              <a:rPr sz="1200" spc="50" dirty="0">
                <a:latin typeface="Trebuchet MS"/>
                <a:cs typeface="Trebuchet MS"/>
              </a:rPr>
              <a:t>n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50" dirty="0">
                <a:latin typeface="Trebuchet MS"/>
                <a:cs typeface="Trebuchet MS"/>
              </a:rPr>
              <a:t>x</a:t>
            </a:r>
            <a:r>
              <a:rPr sz="1200" spc="35" dirty="0">
                <a:latin typeface="Trebuchet MS"/>
                <a:cs typeface="Trebuchet MS"/>
              </a:rPr>
              <a:t>amp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60" dirty="0">
                <a:latin typeface="Trebuchet MS"/>
                <a:cs typeface="Trebuchet MS"/>
              </a:rPr>
              <a:t>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app</a:t>
            </a:r>
            <a:r>
              <a:rPr sz="1200" spc="10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dirty="0">
                <a:latin typeface="Trebuchet MS"/>
                <a:cs typeface="Trebuchet MS"/>
              </a:rPr>
              <a:t>atio</a:t>
            </a:r>
            <a:r>
              <a:rPr sz="1200" spc="-65" dirty="0">
                <a:latin typeface="Trebuchet MS"/>
                <a:cs typeface="Trebuchet MS"/>
              </a:rPr>
              <a:t>n</a:t>
            </a:r>
            <a:r>
              <a:rPr sz="1200" spc="120" dirty="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res.end('This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example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web-based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\n');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437798"/>
            <a:ext cx="42284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30" dirty="0">
                <a:latin typeface="Trebuchet MS"/>
                <a:cs typeface="Trebuchet MS"/>
              </a:rPr>
              <a:t>isp</a:t>
            </a:r>
            <a:r>
              <a:rPr sz="1200" spc="1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g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}).listen(5000,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()=&gt;console.log('Server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running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http://127.0.0.1:5000/'));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7369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o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ru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thi</a:t>
            </a:r>
            <a:r>
              <a:rPr sz="1200" b="1" spc="25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ﬁ</a:t>
            </a:r>
            <a:r>
              <a:rPr sz="1200" b="1" dirty="0">
                <a:latin typeface="Trebuchet MS"/>
                <a:cs typeface="Trebuchet MS"/>
              </a:rPr>
              <a:t>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fo</a:t>
            </a:r>
            <a:r>
              <a:rPr sz="1200" b="1" spc="-5" dirty="0">
                <a:latin typeface="Trebuchet MS"/>
                <a:cs typeface="Trebuchet MS"/>
              </a:rPr>
              <a:t>l</a:t>
            </a:r>
            <a:r>
              <a:rPr sz="1200" b="1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5" dirty="0">
                <a:latin typeface="Trebuchet MS"/>
                <a:cs typeface="Trebuchet MS"/>
              </a:rPr>
              <a:t>w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</a:t>
            </a:r>
            <a:r>
              <a:rPr sz="1200" b="1" spc="5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ep</a:t>
            </a:r>
            <a:r>
              <a:rPr sz="1200" b="1" spc="114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4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gi</a:t>
            </a:r>
            <a:r>
              <a:rPr sz="1200" b="1" spc="20" dirty="0">
                <a:latin typeface="Trebuchet MS"/>
                <a:cs typeface="Trebuchet MS"/>
              </a:rPr>
              <a:t>v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be</a:t>
            </a:r>
            <a:r>
              <a:rPr sz="1200" b="1" spc="-25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Search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search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prompt.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50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folder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web.js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1125" y="2116003"/>
              <a:ext cx="5061749" cy="2041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1006" y="243239"/>
            <a:ext cx="5965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922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161925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started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browser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url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localhost:5000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1424" y="1680344"/>
              <a:ext cx="4781150" cy="2514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9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223668"/>
                </a:solidFill>
              </a:rPr>
              <a:t>P</a:t>
            </a:r>
            <a:r>
              <a:rPr sz="1400" spc="5" dirty="0">
                <a:solidFill>
                  <a:srgbClr val="223668"/>
                </a:solidFill>
              </a:rPr>
              <a:t>u</a:t>
            </a:r>
            <a:r>
              <a:rPr sz="1400" spc="50" dirty="0">
                <a:solidFill>
                  <a:srgbClr val="223668"/>
                </a:solidFill>
              </a:rPr>
              <a:t>b</a:t>
            </a:r>
            <a:r>
              <a:rPr sz="1400" spc="15" dirty="0">
                <a:solidFill>
                  <a:srgbClr val="223668"/>
                </a:solidFill>
              </a:rPr>
              <a:t>l</a:t>
            </a:r>
            <a:r>
              <a:rPr sz="1400" dirty="0">
                <a:solidFill>
                  <a:srgbClr val="223668"/>
                </a:solidFill>
              </a:rPr>
              <a:t>ic</a:t>
            </a:r>
            <a:r>
              <a:rPr sz="1400" spc="-110" dirty="0">
                <a:solidFill>
                  <a:srgbClr val="223668"/>
                </a:solidFill>
              </a:rPr>
              <a:t> </a:t>
            </a:r>
            <a:r>
              <a:rPr sz="1400" spc="90" dirty="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9917" y="1432917"/>
            <a:ext cx="762000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" algn="just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referred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external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developer-facing.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developers.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program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increase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brand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awareness.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allows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receive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properly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executed.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classiﬁed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categories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25" dirty="0">
                <a:latin typeface="Trebuchet MS"/>
                <a:cs typeface="Trebuchet MS"/>
              </a:rPr>
              <a:t>–</a:t>
            </a:r>
            <a:r>
              <a:rPr sz="1200" spc="-2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commercial.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2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features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restrictive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terms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conditions.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30" dirty="0">
                <a:latin typeface="Trebuchet MS"/>
                <a:cs typeface="Trebuchet MS"/>
              </a:rPr>
              <a:t>states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description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5" dirty="0">
                <a:latin typeface="Trebuchet MS"/>
                <a:cs typeface="Trebuchet MS"/>
              </a:rPr>
              <a:t>related </a:t>
            </a:r>
            <a:r>
              <a:rPr sz="1200" spc="15" dirty="0">
                <a:latin typeface="Trebuchet MS"/>
                <a:cs typeface="Trebuchet MS"/>
              </a:rPr>
              <a:t>documentation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-10" dirty="0">
                <a:latin typeface="Trebuchet MS"/>
                <a:cs typeface="Trebuchet MS"/>
              </a:rPr>
              <a:t>available. </a:t>
            </a:r>
            <a:r>
              <a:rPr sz="1200" spc="5" dirty="0">
                <a:latin typeface="Trebuchet MS"/>
                <a:cs typeface="Trebuchet MS"/>
              </a:rPr>
              <a:t>Furthermore,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says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freely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8890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talk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commercial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either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subscription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fees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pay-as-you-go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basis.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Publishers also </a:t>
            </a:r>
            <a:r>
              <a:rPr sz="1200" spc="10" dirty="0">
                <a:latin typeface="Trebuchet MS"/>
                <a:cs typeface="Trebuchet MS"/>
              </a:rPr>
              <a:t>offer </a:t>
            </a:r>
            <a:r>
              <a:rPr sz="1200" spc="15" dirty="0">
                <a:latin typeface="Trebuchet MS"/>
                <a:cs typeface="Trebuchet MS"/>
              </a:rPr>
              <a:t>free trials </a:t>
            </a:r>
            <a:r>
              <a:rPr sz="1200" spc="20" dirty="0">
                <a:latin typeface="Trebuchet MS"/>
                <a:cs typeface="Trebuchet MS"/>
              </a:rPr>
              <a:t>which enable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users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evaluate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5" dirty="0">
                <a:latin typeface="Trebuchet MS"/>
                <a:cs typeface="Trebuchet MS"/>
              </a:rPr>
              <a:t>before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40" dirty="0">
                <a:latin typeface="Trebuchet MS"/>
                <a:cs typeface="Trebuchet MS"/>
              </a:rPr>
              <a:t>purchase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subscription.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302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0" dirty="0"/>
              <a:t>MongoDB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45984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MongoDB,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NoSQL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database,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an open-source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document-oriented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term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‘NoSQL’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‘non-relational’.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isn’t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table-like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altogether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mechanism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 and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retrieval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format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145" dirty="0">
                <a:solidFill>
                  <a:srgbClr val="FFFFFF"/>
                </a:solidFill>
                <a:latin typeface="Trebuchet MS"/>
                <a:cs typeface="Trebuchet MS"/>
              </a:rPr>
              <a:t>BSON 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JSON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format).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simple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Structure: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16090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139700">
              <a:lnSpc>
                <a:spcPct val="200000"/>
              </a:lnSpc>
            </a:pPr>
            <a:r>
              <a:rPr sz="1200" spc="-15" dirty="0">
                <a:latin typeface="Trebuchet MS"/>
                <a:cs typeface="Trebuchet MS"/>
              </a:rPr>
              <a:t>tit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95" dirty="0">
                <a:latin typeface="Trebuchet MS"/>
                <a:cs typeface="Trebuchet MS"/>
              </a:rPr>
              <a:t>e</a:t>
            </a:r>
            <a:r>
              <a:rPr sz="1200" spc="-6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'S</a:t>
            </a:r>
            <a:r>
              <a:rPr sz="1200" spc="17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25" dirty="0">
                <a:latin typeface="Trebuchet MS"/>
                <a:cs typeface="Trebuchet MS"/>
              </a:rPr>
              <a:t>', 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'A</a:t>
            </a:r>
            <a:r>
              <a:rPr sz="1200" spc="110" dirty="0">
                <a:latin typeface="Trebuchet MS"/>
                <a:cs typeface="Trebuchet MS"/>
              </a:rPr>
              <a:t>k</a:t>
            </a:r>
            <a:r>
              <a:rPr sz="1200" spc="65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h</a:t>
            </a:r>
            <a:r>
              <a:rPr sz="1200" spc="-50" dirty="0">
                <a:latin typeface="Trebuchet MS"/>
                <a:cs typeface="Trebuchet MS"/>
              </a:rPr>
              <a:t>aj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</a:t>
            </a:r>
            <a:r>
              <a:rPr sz="1200" spc="-3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nej</a:t>
            </a:r>
            <a:r>
              <a:rPr sz="1200" spc="-8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endParaRPr sz="1200">
              <a:latin typeface="Trebuchet MS"/>
              <a:cs typeface="Trebuchet MS"/>
            </a:endParaRPr>
          </a:p>
          <a:p>
            <a:pPr marL="86360" marR="5080">
              <a:lnSpc>
                <a:spcPct val="200000"/>
              </a:lnSpc>
            </a:pP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55" dirty="0">
                <a:latin typeface="Trebuchet MS"/>
                <a:cs typeface="Trebuchet MS"/>
              </a:rPr>
              <a:t>rl: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'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s://</a:t>
            </a:r>
            <a:r>
              <a:rPr sz="1200" spc="-114" dirty="0">
                <a:latin typeface="Trebuchet MS"/>
                <a:cs typeface="Trebuchet MS"/>
              </a:rPr>
              <a:t>w</a:t>
            </a:r>
            <a:r>
              <a:rPr sz="1200" spc="50" dirty="0">
                <a:latin typeface="Trebuchet MS"/>
                <a:cs typeface="Trebuchet MS"/>
              </a:rPr>
              <a:t>w</a:t>
            </a:r>
            <a:r>
              <a:rPr sz="1200" spc="-20" dirty="0">
                <a:latin typeface="Trebuchet MS"/>
                <a:cs typeface="Trebuchet MS"/>
              </a:rPr>
              <a:t>w</a:t>
            </a:r>
            <a:r>
              <a:rPr sz="1200" spc="-5" dirty="0">
                <a:latin typeface="Trebuchet MS"/>
                <a:cs typeface="Trebuchet MS"/>
              </a:rPr>
              <a:t>.s</a:t>
            </a:r>
            <a:r>
              <a:rPr sz="120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35" dirty="0">
                <a:latin typeface="Trebuchet MS"/>
                <a:cs typeface="Trebuchet MS"/>
              </a:rPr>
              <a:t>one.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',  </a:t>
            </a:r>
            <a:r>
              <a:rPr sz="1200" spc="-15" dirty="0">
                <a:latin typeface="Trebuchet MS"/>
                <a:cs typeface="Trebuchet MS"/>
              </a:rPr>
              <a:t>type: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</a:t>
            </a:r>
            <a:r>
              <a:rPr sz="1200" spc="185" dirty="0">
                <a:latin typeface="Trebuchet MS"/>
                <a:cs typeface="Trebuchet MS"/>
              </a:rPr>
              <a:t>N</a:t>
            </a:r>
            <a:r>
              <a:rPr sz="1200" spc="13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QL'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267622"/>
            <a:ext cx="8146415" cy="20815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2415" marR="335915" indent="-260350">
              <a:lnSpc>
                <a:spcPct val="101099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25" dirty="0">
                <a:latin typeface="Trebuchet MS"/>
                <a:cs typeface="Trebuchet MS"/>
              </a:rPr>
              <a:t>SQL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tabular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format.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stored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predeﬁned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model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ﬂexible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today’s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real-world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highly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growing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Modern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networked,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interactive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ever.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Applications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storing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accessing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higher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rates.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0800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5" dirty="0">
                <a:latin typeface="Trebuchet MS"/>
                <a:cs typeface="Trebuchet MS"/>
              </a:rPr>
              <a:t>Relational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Management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System(RDBMS)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choice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big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virtue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design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since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horizontally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scalable.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runs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scaling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limit.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NoSQL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scalable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provide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superior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performance.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05" dirty="0">
                <a:latin typeface="Trebuchet MS"/>
                <a:cs typeface="Trebuchet MS"/>
              </a:rPr>
              <a:t>NoSQL </a:t>
            </a:r>
            <a:r>
              <a:rPr sz="1200" spc="30" dirty="0">
                <a:latin typeface="Trebuchet MS"/>
                <a:cs typeface="Trebuchet MS"/>
              </a:rPr>
              <a:t>database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50" dirty="0">
                <a:latin typeface="Trebuchet MS"/>
                <a:cs typeface="Trebuchet MS"/>
              </a:rPr>
              <a:t>scales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45" dirty="0">
                <a:latin typeface="Trebuchet MS"/>
                <a:cs typeface="Trebuchet MS"/>
              </a:rPr>
              <a:t>adding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40" dirty="0">
                <a:latin typeface="Trebuchet MS"/>
                <a:cs typeface="Trebuchet MS"/>
              </a:rPr>
              <a:t>servers </a:t>
            </a:r>
            <a:r>
              <a:rPr sz="1200" spc="35" dirty="0">
                <a:latin typeface="Trebuchet MS"/>
                <a:cs typeface="Trebuchet MS"/>
              </a:rPr>
              <a:t>and increases </a:t>
            </a:r>
            <a:r>
              <a:rPr sz="1200" spc="10" dirty="0">
                <a:latin typeface="Trebuchet MS"/>
                <a:cs typeface="Trebuchet MS"/>
              </a:rPr>
              <a:t>productivity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its </a:t>
            </a:r>
            <a:r>
              <a:rPr sz="1200" spc="20" dirty="0">
                <a:latin typeface="Trebuchet MS"/>
                <a:cs typeface="Trebuchet MS"/>
              </a:rPr>
              <a:t> ﬂexible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model.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/>
              <a:t>RD</a:t>
            </a:r>
            <a:r>
              <a:rPr spc="155" dirty="0"/>
              <a:t>B</a:t>
            </a:r>
            <a:r>
              <a:rPr spc="335" dirty="0"/>
              <a:t>M</a:t>
            </a:r>
            <a:r>
              <a:rPr spc="235" dirty="0"/>
              <a:t>S</a:t>
            </a:r>
            <a:r>
              <a:rPr spc="-114" dirty="0"/>
              <a:t> </a:t>
            </a:r>
            <a:r>
              <a:rPr spc="-20" dirty="0"/>
              <a:t>v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14311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02260" indent="-262255" algn="just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4955" algn="l"/>
              </a:tabLst>
            </a:pP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typical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relationship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document-oriented.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relationship.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supported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available.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397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ﬂexible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four.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/>
              <a:t>RD</a:t>
            </a:r>
            <a:r>
              <a:rPr spc="155" dirty="0"/>
              <a:t>B</a:t>
            </a:r>
            <a:r>
              <a:rPr spc="335" dirty="0"/>
              <a:t>M</a:t>
            </a:r>
            <a:r>
              <a:rPr spc="235" dirty="0"/>
              <a:t>S</a:t>
            </a:r>
            <a:r>
              <a:rPr spc="-114" dirty="0"/>
              <a:t> </a:t>
            </a:r>
            <a:r>
              <a:rPr spc="-20" dirty="0"/>
              <a:t>v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0885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efﬁcient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6985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What’s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MongoDB.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Similarly,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Document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Field.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‘_id’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(if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explicitly)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12-byte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hexadecimal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assures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uniqueness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every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document.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RDBMS.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1075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C88C31"/>
                </a:solidFill>
                <a:latin typeface="Trebuchet MS"/>
                <a:cs typeface="Trebuchet MS"/>
              </a:rPr>
              <a:t>Oriented: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subject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minimal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documents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breaking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up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multiple relational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structures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RDBMS.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example,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distinct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structures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CPU,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RAM,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disk,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69545" indent="-262255" algn="just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955" algn="l"/>
              </a:tabLst>
            </a:pPr>
            <a:r>
              <a:rPr sz="1300" b="1" spc="5" dirty="0">
                <a:solidFill>
                  <a:srgbClr val="C88C31"/>
                </a:solidFill>
                <a:latin typeface="Trebuchet MS"/>
                <a:cs typeface="Trebuchet MS"/>
              </a:rPr>
              <a:t>Indexing: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indexing,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87259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scales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horizontally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(partitioning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servers).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partitioned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evenly distributed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shards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reside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many physical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servers.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Also, new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machines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1747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Replication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and </a:t>
            </a:r>
            <a:r>
              <a:rPr sz="1300" b="1" spc="55" dirty="0">
                <a:solidFill>
                  <a:srgbClr val="C88C31"/>
                </a:solidFill>
                <a:latin typeface="Trebuchet MS"/>
                <a:cs typeface="Trebuchet MS"/>
              </a:rPr>
              <a:t>High </a:t>
            </a:r>
            <a:r>
              <a:rPr sz="1300" b="1" spc="-5" dirty="0">
                <a:solidFill>
                  <a:srgbClr val="C88C31"/>
                </a:solidFill>
                <a:latin typeface="Trebuchet MS"/>
                <a:cs typeface="Trebuchet MS"/>
              </a:rPr>
              <a:t>Availability: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increases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multiple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servers.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redundancy,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protects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failures.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 server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goes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down,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retrieved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 from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397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Aggregation: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Aggregation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computed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results.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GROUPBY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clause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SQL.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aggregation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expressions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sum,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avg,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min,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max,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etc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6333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" dirty="0"/>
              <a:t>Wher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40" dirty="0"/>
              <a:t>d</a:t>
            </a:r>
            <a:r>
              <a:rPr spc="45" dirty="0"/>
              <a:t>o</a:t>
            </a:r>
            <a:r>
              <a:rPr spc="-120" dirty="0"/>
              <a:t> </a:t>
            </a:r>
            <a:r>
              <a:rPr spc="5" dirty="0"/>
              <a:t>w</a:t>
            </a:r>
            <a:r>
              <a:rPr spc="20" dirty="0"/>
              <a:t>e</a:t>
            </a:r>
            <a:r>
              <a:rPr spc="-114" dirty="0"/>
              <a:t> </a:t>
            </a:r>
            <a:r>
              <a:rPr spc="65" dirty="0"/>
              <a:t>use</a:t>
            </a:r>
            <a:r>
              <a:rPr spc="-114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150" dirty="0"/>
              <a:t>D</a:t>
            </a:r>
            <a:r>
              <a:rPr spc="135" dirty="0"/>
              <a:t>B</a:t>
            </a:r>
            <a:r>
              <a:rPr spc="160" dirty="0"/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725678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scenarios: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marR="11303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75" dirty="0">
                <a:solidFill>
                  <a:srgbClr val="C88C31"/>
                </a:solidFill>
                <a:latin typeface="Trebuchet MS"/>
                <a:cs typeface="Trebuchet MS"/>
              </a:rPr>
              <a:t>Big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Data: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databases.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built-in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solution for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partitioning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47434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Unstable Schema: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hard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schema-less.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ﬁeld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effect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old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documents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easy.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508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Distributed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data</a:t>
            </a:r>
            <a:r>
              <a:rPr sz="13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servers,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failure.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7987030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Terminologies: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4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container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collections.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C88C31"/>
                </a:solidFill>
                <a:latin typeface="Trebuchet MS"/>
                <a:cs typeface="Trebuchet MS"/>
              </a:rPr>
              <a:t>bunch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5" dirty="0">
                <a:solidFill>
                  <a:srgbClr val="C88C31"/>
                </a:solidFill>
                <a:latin typeface="Trebuchet MS"/>
                <a:cs typeface="Trebuchet MS"/>
              </a:rPr>
              <a:t>MongoDB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documents.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tables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C88C31"/>
                </a:solidFill>
                <a:latin typeface="Trebuchet MS"/>
                <a:cs typeface="Trebuchet MS"/>
              </a:rPr>
              <a:t>RDBMS.</a:t>
            </a:r>
            <a:endParaRPr sz="1400">
              <a:latin typeface="Trebuchet MS"/>
              <a:cs typeface="Trebuchet MS"/>
            </a:endParaRPr>
          </a:p>
          <a:p>
            <a:pPr marL="798830" marR="508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made</a:t>
            </a:r>
            <a:r>
              <a:rPr sz="1400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ﬁelds.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tuple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C88C31"/>
                </a:solidFill>
                <a:latin typeface="Trebuchet MS"/>
                <a:cs typeface="Trebuchet MS"/>
              </a:rPr>
              <a:t>RDBMS,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C88C31"/>
                </a:solidFill>
                <a:latin typeface="Trebuchet MS"/>
                <a:cs typeface="Trebuchet MS"/>
              </a:rPr>
              <a:t>but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C88C31"/>
                </a:solidFill>
                <a:latin typeface="Trebuchet MS"/>
                <a:cs typeface="Trebuchet MS"/>
              </a:rPr>
              <a:t>has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C88C31"/>
                </a:solidFill>
                <a:latin typeface="Trebuchet MS"/>
                <a:cs typeface="Trebuchet MS"/>
              </a:rPr>
              <a:t>dynamic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C88C31"/>
                </a:solidFill>
                <a:latin typeface="Trebuchet MS"/>
                <a:cs typeface="Trebuchet MS"/>
              </a:rPr>
              <a:t>schema </a:t>
            </a:r>
            <a:r>
              <a:rPr sz="1400" spc="-409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C88C31"/>
                </a:solidFill>
                <a:latin typeface="Trebuchet MS"/>
                <a:cs typeface="Trebuchet MS"/>
              </a:rPr>
              <a:t>here.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50" dirty="0">
                <a:solidFill>
                  <a:srgbClr val="C88C31"/>
                </a:solidFill>
                <a:latin typeface="Trebuchet MS"/>
                <a:cs typeface="Trebuchet MS"/>
              </a:rPr>
              <a:t>Documents</a:t>
            </a:r>
            <a:r>
              <a:rPr sz="1400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sz="1400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need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not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have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set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C88C31"/>
                </a:solidFill>
                <a:latin typeface="Trebuchet MS"/>
                <a:cs typeface="Trebuchet MS"/>
              </a:rPr>
              <a:t>ﬁelds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5" y="1302785"/>
              <a:ext cx="0" cy="1403350"/>
            </a:xfrm>
            <a:custGeom>
              <a:avLst/>
              <a:gdLst/>
              <a:ahLst/>
              <a:cxnLst/>
              <a:rect l="l" t="t" r="r" b="b"/>
              <a:pathLst>
                <a:path h="1403350">
                  <a:moveTo>
                    <a:pt x="0" y="0"/>
                  </a:moveTo>
                  <a:lnTo>
                    <a:pt x="0" y="14030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7628890" cy="31648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508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10" dirty="0">
                <a:latin typeface="Trebuchet MS"/>
                <a:cs typeface="Trebuchet MS"/>
              </a:rPr>
              <a:t>After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15" dirty="0">
                <a:latin typeface="Trebuchet MS"/>
                <a:cs typeface="Trebuchet MS"/>
              </a:rPr>
              <a:t>install </a:t>
            </a:r>
            <a:r>
              <a:rPr sz="1200" spc="55" dirty="0">
                <a:latin typeface="Trebuchet MS"/>
                <a:cs typeface="Trebuchet MS"/>
              </a:rPr>
              <a:t>MongoDB,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55" dirty="0">
                <a:latin typeface="Trebuchet MS"/>
                <a:cs typeface="Trebuchet MS"/>
              </a:rPr>
              <a:t>see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15" dirty="0">
                <a:latin typeface="Trebuchet MS"/>
                <a:cs typeface="Trebuchet MS"/>
              </a:rPr>
              <a:t>the installed </a:t>
            </a:r>
            <a:r>
              <a:rPr sz="1200" spc="25" dirty="0">
                <a:latin typeface="Trebuchet MS"/>
                <a:cs typeface="Trebuchet MS"/>
              </a:rPr>
              <a:t>ﬁle </a:t>
            </a:r>
            <a:r>
              <a:rPr sz="1200" spc="20" dirty="0">
                <a:latin typeface="Trebuchet MS"/>
                <a:cs typeface="Trebuchet MS"/>
              </a:rPr>
              <a:t>inside </a:t>
            </a:r>
            <a:r>
              <a:rPr sz="1200" spc="40" dirty="0">
                <a:latin typeface="Trebuchet MS"/>
                <a:cs typeface="Trebuchet MS"/>
              </a:rPr>
              <a:t>C:\ProgramFiles\MongoDB\ </a:t>
            </a:r>
            <a:r>
              <a:rPr sz="1200" dirty="0">
                <a:latin typeface="Trebuchet MS"/>
                <a:cs typeface="Trebuchet MS"/>
              </a:rPr>
              <a:t>(default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location).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C:\Program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Files\MongoDB\Server\3.2\bin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directory,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bunch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executables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short-description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be:</a:t>
            </a:r>
            <a:endParaRPr sz="1200">
              <a:latin typeface="Trebuchet MS"/>
              <a:cs typeface="Trebuchet MS"/>
            </a:endParaRPr>
          </a:p>
          <a:p>
            <a:pPr marL="152400" marR="3162935">
              <a:lnSpc>
                <a:spcPct val="200000"/>
              </a:lnSpc>
            </a:pP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mongo:</a:t>
            </a:r>
            <a:r>
              <a:rPr sz="1200" b="1" spc="-7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db. 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-35" dirty="0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sz="1200" b="1" spc="-20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se.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. 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sz="1200" b="1" spc="-25" dirty="0">
                <a:solidFill>
                  <a:srgbClr val="C88C31"/>
                </a:solidFill>
                <a:latin typeface="Trebuchet MS"/>
                <a:cs typeface="Trebuchet MS"/>
              </a:rPr>
              <a:t>mp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</a:t>
            </a:r>
            <a:r>
              <a:rPr sz="1200" spc="30" dirty="0">
                <a:latin typeface="Trebuchet MS"/>
                <a:cs typeface="Trebuchet MS"/>
              </a:rPr>
              <a:t>in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r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D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se(B</a:t>
            </a:r>
            <a:r>
              <a:rPr sz="1200" spc="210" dirty="0">
                <a:latin typeface="Trebuchet MS"/>
                <a:cs typeface="Trebuchet MS"/>
              </a:rPr>
              <a:t>S</a:t>
            </a:r>
            <a:r>
              <a:rPr sz="1200" spc="35" dirty="0">
                <a:latin typeface="Trebuchet MS"/>
                <a:cs typeface="Trebuchet MS"/>
              </a:rPr>
              <a:t>ON)  </a:t>
            </a:r>
            <a:r>
              <a:rPr sz="1200" b="1" spc="5" dirty="0">
                <a:solidFill>
                  <a:srgbClr val="C88C31"/>
                </a:solidFill>
                <a:latin typeface="Trebuchet MS"/>
                <a:cs typeface="Trebuchet MS"/>
              </a:rPr>
              <a:t>mongoexport: </a:t>
            </a:r>
            <a:r>
              <a:rPr sz="1200" spc="45" dirty="0">
                <a:latin typeface="Trebuchet MS"/>
                <a:cs typeface="Trebuchet MS"/>
              </a:rPr>
              <a:t>Exports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document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20" dirty="0">
                <a:latin typeface="Trebuchet MS"/>
                <a:cs typeface="Trebuchet MS"/>
              </a:rPr>
              <a:t>Json, </a:t>
            </a:r>
            <a:r>
              <a:rPr sz="1200" spc="135" dirty="0">
                <a:latin typeface="Trebuchet MS"/>
                <a:cs typeface="Trebuchet MS"/>
              </a:rPr>
              <a:t>CSV </a:t>
            </a:r>
            <a:r>
              <a:rPr sz="1200" spc="10" dirty="0">
                <a:latin typeface="Trebuchet MS"/>
                <a:cs typeface="Trebuchet MS"/>
              </a:rPr>
              <a:t>format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-2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mpo</a:t>
            </a:r>
            <a:r>
              <a:rPr sz="1200" b="1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200" b="1" spc="-5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-45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DB.  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mongorestore: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restore </a:t>
            </a:r>
            <a:r>
              <a:rPr sz="1200" spc="30" dirty="0">
                <a:latin typeface="Trebuchet MS"/>
                <a:cs typeface="Trebuchet MS"/>
              </a:rPr>
              <a:t>anything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-5" dirty="0">
                <a:latin typeface="Trebuchet MS"/>
                <a:cs typeface="Trebuchet MS"/>
              </a:rPr>
              <a:t>you’ve exported.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200" b="1" spc="11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ta</a:t>
            </a:r>
            <a:r>
              <a:rPr sz="1200" b="1" spc="-5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-45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20" dirty="0">
                <a:latin typeface="Trebuchet MS"/>
                <a:cs typeface="Trebuchet MS"/>
              </a:rPr>
              <a:t>ti</a:t>
            </a:r>
            <a:r>
              <a:rPr sz="1200" spc="1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ti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75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>
                <a:solidFill>
                  <a:srgbClr val="822836"/>
                </a:solidFill>
              </a:rPr>
              <a:t>H</a:t>
            </a:r>
            <a:r>
              <a:rPr spc="5" dirty="0">
                <a:solidFill>
                  <a:srgbClr val="822836"/>
                </a:solidFill>
              </a:rPr>
              <a:t>o</a:t>
            </a:r>
            <a:r>
              <a:rPr spc="30" dirty="0">
                <a:solidFill>
                  <a:srgbClr val="822836"/>
                </a:solidFill>
              </a:rPr>
              <a:t>w</a:t>
            </a:r>
            <a:r>
              <a:rPr spc="-13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doe</a:t>
            </a:r>
            <a:r>
              <a:rPr spc="160" dirty="0">
                <a:solidFill>
                  <a:srgbClr val="822836"/>
                </a:solidFill>
              </a:rPr>
              <a:t>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</a:t>
            </a:r>
            <a:r>
              <a:rPr spc="20" dirty="0">
                <a:solidFill>
                  <a:srgbClr val="822836"/>
                </a:solidFill>
              </a:rPr>
              <a:t>ork</a:t>
            </a:r>
            <a:r>
              <a:rPr spc="160" dirty="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850380" cy="5803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5080" indent="-26035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2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understand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example.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Assume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ABC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40" dirty="0">
                <a:latin typeface="Trebuchet MS"/>
                <a:cs typeface="Trebuchet MS"/>
              </a:rPr>
              <a:t>app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40" dirty="0">
                <a:latin typeface="Trebuchet MS"/>
                <a:cs typeface="Trebuchet MS"/>
              </a:rPr>
              <a:t>book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dirty="0">
                <a:latin typeface="Trebuchet MS"/>
                <a:cs typeface="Trebuchet MS"/>
              </a:rPr>
              <a:t>ﬂight.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20" dirty="0">
                <a:latin typeface="Trebuchet MS"/>
                <a:cs typeface="Trebuchet MS"/>
              </a:rPr>
              <a:t>ﬁlled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form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15" dirty="0">
                <a:latin typeface="Trebuchet MS"/>
                <a:cs typeface="Trebuchet MS"/>
              </a:rPr>
              <a:t>entering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15" dirty="0">
                <a:latin typeface="Trebuchet MS"/>
                <a:cs typeface="Trebuchet MS"/>
              </a:rPr>
              <a:t>the details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departure,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ﬂight,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city,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respective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details.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325" y="1614197"/>
              <a:ext cx="4416199" cy="2741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7573645" cy="6045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508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running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Server.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Fire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Prompt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location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where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 </a:t>
            </a:r>
            <a:r>
              <a:rPr sz="1200" spc="25" dirty="0">
                <a:latin typeface="Trebuchet MS"/>
                <a:cs typeface="Trebuchet MS"/>
              </a:rPr>
              <a:t>executables </a:t>
            </a:r>
            <a:r>
              <a:rPr sz="1200" spc="15" dirty="0">
                <a:latin typeface="Trebuchet MS"/>
                <a:cs typeface="Trebuchet MS"/>
              </a:rPr>
              <a:t>are installed </a:t>
            </a:r>
            <a:r>
              <a:rPr sz="1200" spc="10" dirty="0">
                <a:latin typeface="Trebuchet MS"/>
                <a:cs typeface="Trebuchet MS"/>
              </a:rPr>
              <a:t>(C:\Program </a:t>
            </a:r>
            <a:r>
              <a:rPr sz="1200" spc="35" dirty="0">
                <a:latin typeface="Trebuchet MS"/>
                <a:cs typeface="Trebuchet MS"/>
              </a:rPr>
              <a:t>Files\MongoDB\Server\3.2\bin\ </a:t>
            </a:r>
            <a:r>
              <a:rPr sz="1200" spc="20" dirty="0">
                <a:latin typeface="Trebuchet MS"/>
                <a:cs typeface="Trebuchet MS"/>
              </a:rPr>
              <a:t>but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25" dirty="0">
                <a:latin typeface="Trebuchet MS"/>
                <a:cs typeface="Trebuchet MS"/>
              </a:rPr>
              <a:t>might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future).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\data\db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doesn’t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exist: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8831" y="1709990"/>
              <a:ext cx="3620499" cy="1958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842759" cy="11531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10160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45" dirty="0">
                <a:latin typeface="Trebuchet MS"/>
                <a:cs typeface="Trebuchet MS"/>
              </a:rPr>
              <a:t>means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default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35" dirty="0">
                <a:latin typeface="Trebuchet MS"/>
                <a:cs typeface="Trebuchet MS"/>
              </a:rPr>
              <a:t>storage </a:t>
            </a:r>
            <a:r>
              <a:rPr sz="1200" spc="5" dirty="0">
                <a:latin typeface="Trebuchet MS"/>
                <a:cs typeface="Trebuchet MS"/>
              </a:rPr>
              <a:t>C:\data\db </a:t>
            </a:r>
            <a:r>
              <a:rPr sz="1200" spc="55" dirty="0">
                <a:latin typeface="Trebuchet MS"/>
                <a:cs typeface="Trebuchet MS"/>
              </a:rPr>
              <a:t>was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dirty="0">
                <a:latin typeface="Trebuchet MS"/>
                <a:cs typeface="Trebuchet MS"/>
              </a:rPr>
              <a:t>found. </a:t>
            </a:r>
            <a:r>
              <a:rPr sz="1200" spc="130" dirty="0">
                <a:latin typeface="Trebuchet MS"/>
                <a:cs typeface="Trebuchet MS"/>
              </a:rPr>
              <a:t>So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30" dirty="0">
                <a:latin typeface="Trebuchet MS"/>
                <a:cs typeface="Trebuchet MS"/>
              </a:rPr>
              <a:t>make a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C:\data\db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own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mkdir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command.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default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switch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–dbpath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&lt;path&gt;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command.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making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directory,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again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27017.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368" y="2032715"/>
              <a:ext cx="3833426" cy="240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767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client.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So,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another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terminal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path.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Just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“mongo”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up,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trying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connect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6838" y="1762125"/>
              <a:ext cx="6410325" cy="1619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966584" cy="18846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2400" marR="5080" indent="-140335">
              <a:lnSpc>
                <a:spcPct val="102800"/>
              </a:lnSpc>
              <a:spcBef>
                <a:spcPts val="18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CLI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administer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databases.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shell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kind-of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console.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out.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Since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up,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“test”.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2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“see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dbs”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switch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“local”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“use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&lt;dbname&gt;”.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451484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collections.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“show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collections”.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3765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Let’s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adding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-30" dirty="0">
                <a:latin typeface="Trebuchet MS"/>
                <a:cs typeface="Trebuchet MS"/>
              </a:rPr>
              <a:t>b.</a:t>
            </a:r>
            <a:r>
              <a:rPr sz="1200" spc="-3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60" dirty="0">
                <a:latin typeface="Trebuchet MS"/>
                <a:cs typeface="Trebuchet MS"/>
              </a:rPr>
              <a:t>eC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tion(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ame,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si</a:t>
            </a:r>
            <a:r>
              <a:rPr sz="1200" spc="25" dirty="0">
                <a:latin typeface="Trebuchet MS"/>
                <a:cs typeface="Trebuchet MS"/>
              </a:rPr>
              <a:t>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…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apped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…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15" dirty="0">
                <a:latin typeface="Trebuchet MS"/>
                <a:cs typeface="Trebuchet MS"/>
              </a:rPr>
              <a:t>a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…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7525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created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randomly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json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ﬁle(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onto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206" y="1212308"/>
            <a:ext cx="67367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mongoimport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--jsonArray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--db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20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--collection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employee_data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&lt;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C:\mongoJson\employee_data.json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json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referred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“employee_data”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“test”.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025" y="1590675"/>
              <a:ext cx="6457949" cy="1962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99897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20955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imported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“show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collections”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shell.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count(),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ﬁnd(),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ﬁndOne()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basic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imported.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reason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provides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default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explicitly)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30" dirty="0">
                <a:latin typeface="Trebuchet MS"/>
                <a:cs typeface="Trebuchet MS"/>
              </a:rPr>
              <a:t>12 </a:t>
            </a:r>
            <a:r>
              <a:rPr sz="1200" spc="20" dirty="0">
                <a:latin typeface="Trebuchet MS"/>
                <a:cs typeface="Trebuchet MS"/>
              </a:rPr>
              <a:t>byte hexadecimal </a:t>
            </a:r>
            <a:r>
              <a:rPr sz="1200" spc="30" dirty="0">
                <a:latin typeface="Trebuchet MS"/>
                <a:cs typeface="Trebuchet MS"/>
              </a:rPr>
              <a:t>number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60" dirty="0">
                <a:latin typeface="Trebuchet MS"/>
                <a:cs typeface="Trebuchet MS"/>
              </a:rPr>
              <a:t>assures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uniqueness </a:t>
            </a:r>
            <a:r>
              <a:rPr sz="1200" spc="20" dirty="0">
                <a:latin typeface="Trebuchet MS"/>
                <a:cs typeface="Trebuchet MS"/>
              </a:rPr>
              <a:t>of every </a:t>
            </a:r>
            <a:r>
              <a:rPr sz="1200" spc="5" dirty="0">
                <a:latin typeface="Trebuchet MS"/>
                <a:cs typeface="Trebuchet MS"/>
              </a:rPr>
              <a:t>document.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15" dirty="0">
                <a:latin typeface="Trebuchet MS"/>
                <a:cs typeface="Trebuchet MS"/>
              </a:rPr>
              <a:t>even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recommended.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425" y="2284992"/>
              <a:ext cx="4497149" cy="23632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267622"/>
            <a:ext cx="8140065" cy="17157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10795" indent="-260350">
              <a:lnSpc>
                <a:spcPct val="101699"/>
              </a:lnSpc>
              <a:spcBef>
                <a:spcPts val="7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" dirty="0">
                <a:latin typeface="Trebuchet MS"/>
                <a:cs typeface="Trebuchet MS"/>
              </a:rPr>
              <a:t>Indexing: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spc="25" dirty="0">
                <a:latin typeface="Trebuchet MS"/>
                <a:cs typeface="Trebuchet MS"/>
              </a:rPr>
              <a:t>indexing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30" dirty="0">
                <a:latin typeface="Trebuchet MS"/>
                <a:cs typeface="Trebuchet MS"/>
              </a:rPr>
              <a:t>query </a:t>
            </a:r>
            <a:r>
              <a:rPr sz="1200" spc="25" dirty="0">
                <a:latin typeface="Trebuchet MS"/>
                <a:cs typeface="Trebuchet MS"/>
              </a:rPr>
              <a:t>returns </a:t>
            </a:r>
            <a:r>
              <a:rPr sz="1200" spc="20" dirty="0">
                <a:latin typeface="Trebuchet MS"/>
                <a:cs typeface="Trebuchet MS"/>
              </a:rPr>
              <a:t>more than </a:t>
            </a:r>
            <a:r>
              <a:rPr sz="1200" spc="25" dirty="0">
                <a:latin typeface="Trebuchet MS"/>
                <a:cs typeface="Trebuchet MS"/>
              </a:rPr>
              <a:t>one </a:t>
            </a:r>
            <a:r>
              <a:rPr sz="1200" spc="5" dirty="0">
                <a:latin typeface="Trebuchet MS"/>
                <a:cs typeface="Trebuchet MS"/>
              </a:rPr>
              <a:t>document.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spc="-5" dirty="0">
                <a:latin typeface="Trebuchet MS"/>
                <a:cs typeface="Trebuchet MS"/>
              </a:rPr>
              <a:t>example,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db.employee_data.ﬁnd()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documents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7th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then,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db.employee_data.ﬁnd()[6]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speciﬁc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[Note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Indexing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starts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here].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099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-5" dirty="0">
                <a:latin typeface="Trebuchet MS"/>
                <a:cs typeface="Trebuchet MS"/>
              </a:rPr>
              <a:t>Projections: </a:t>
            </a:r>
            <a:r>
              <a:rPr sz="1200" spc="-15" dirty="0">
                <a:latin typeface="Trebuchet MS"/>
                <a:cs typeface="Trebuchet MS"/>
              </a:rPr>
              <a:t>Let’s </a:t>
            </a:r>
            <a:r>
              <a:rPr sz="1200" spc="60" dirty="0">
                <a:latin typeface="Trebuchet MS"/>
                <a:cs typeface="Trebuchet MS"/>
              </a:rPr>
              <a:t>say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a query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10" dirty="0">
                <a:latin typeface="Trebuchet MS"/>
                <a:cs typeface="Trebuchet MS"/>
              </a:rPr>
              <a:t>want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55" dirty="0">
                <a:latin typeface="Trebuchet MS"/>
                <a:cs typeface="Trebuchet MS"/>
              </a:rPr>
              <a:t>some </a:t>
            </a:r>
            <a:r>
              <a:rPr sz="1200" spc="45" dirty="0">
                <a:latin typeface="Trebuchet MS"/>
                <a:cs typeface="Trebuchet MS"/>
              </a:rPr>
              <a:t>speciﬁc </a:t>
            </a:r>
            <a:r>
              <a:rPr sz="1200" spc="15" dirty="0">
                <a:latin typeface="Trebuchet MS"/>
                <a:cs typeface="Trebuchet MS"/>
              </a:rPr>
              <a:t>details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whole </a:t>
            </a:r>
            <a:r>
              <a:rPr sz="1200" spc="35" dirty="0">
                <a:latin typeface="Trebuchet MS"/>
                <a:cs typeface="Trebuchet MS"/>
              </a:rPr>
              <a:t>set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dirty="0">
                <a:latin typeface="Trebuchet MS"/>
                <a:cs typeface="Trebuchet MS"/>
              </a:rPr>
              <a:t>detail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projections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this.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query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ﬁelds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others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assumed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automatically.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remember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always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assumed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1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implicitly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ugly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ﬁeld,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“_id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0”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4966335" cy="186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" dirty="0">
                <a:latin typeface="Trebuchet MS"/>
                <a:cs typeface="Trebuchet MS"/>
              </a:rPr>
              <a:t>Queries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60" dirty="0">
                <a:latin typeface="Trebuchet MS"/>
                <a:cs typeface="Trebuchet MS"/>
              </a:rPr>
              <a:t>1.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Find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“Sunstone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Eduversity”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company=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“Sunstone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Eduversity”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).count()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2.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detail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name: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30540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rebuchet MS"/>
                <a:cs typeface="Trebuchet MS"/>
              </a:rPr>
              <a:t>3.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age,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gender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email,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Juneja”. </a:t>
            </a:r>
            <a:r>
              <a:rPr sz="1200" spc="55" dirty="0">
                <a:latin typeface="Trebuchet MS"/>
                <a:cs typeface="Trebuchet MS"/>
              </a:rPr>
              <a:t>(Assume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Akshay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Juneja).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Usage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Projections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spcBef>
                <a:spcPts val="1255"/>
              </a:spcBef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name: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_id:0,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age:1,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gender:1,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email:1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output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variables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interesting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too.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(16:9)</PresentationFormat>
  <Slides>131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Office Theme</vt:lpstr>
      <vt:lpstr>Module 4: Back End Development  Frameworks &amp; Tools</vt:lpstr>
      <vt:lpstr>Topics Covered</vt:lpstr>
      <vt:lpstr>API Development Services</vt:lpstr>
      <vt:lpstr>PowerPoint Presentation</vt:lpstr>
      <vt:lpstr>PowerPoint Presentation</vt:lpstr>
      <vt:lpstr>PowerPoint Presentation</vt:lpstr>
      <vt:lpstr>Partner APIs</vt:lpstr>
      <vt:lpstr>Public APIs</vt:lpstr>
      <vt:lpstr>How does it work?</vt:lpstr>
      <vt:lpstr>How does it work?</vt:lpstr>
      <vt:lpstr>Terminologies associated with API development</vt:lpstr>
      <vt:lpstr>Terminologies associated with API development</vt:lpstr>
      <vt:lpstr>Terminologies associated with API development</vt:lpstr>
      <vt:lpstr>Tools for API development</vt:lpstr>
      <vt:lpstr>Tools for API development</vt:lpstr>
      <vt:lpstr>Tools for API development</vt:lpstr>
      <vt:lpstr>Must-have features in API design</vt:lpstr>
      <vt:lpstr>Pagination</vt:lpstr>
      <vt:lpstr>Cache</vt:lpstr>
      <vt:lpstr>Error handling</vt:lpstr>
      <vt:lpstr>Validation</vt:lpstr>
      <vt:lpstr>PowerPoint Presentation</vt:lpstr>
      <vt:lpstr>SDK and Libraries</vt:lpstr>
      <vt:lpstr>Express.js</vt:lpstr>
      <vt:lpstr>Installing Express on Windows</vt:lpstr>
      <vt:lpstr>Installing Express on Windows</vt:lpstr>
      <vt:lpstr>Steps to create an Express.js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</vt:lpstr>
      <vt:lpstr>Features of NodeJS:</vt:lpstr>
      <vt:lpstr>Advantages of NodeJS:</vt:lpstr>
      <vt:lpstr>Advantages of NodeJS:</vt:lpstr>
      <vt:lpstr>Advantages of NodeJS:</vt:lpstr>
      <vt:lpstr>PowerPoint Presentation</vt:lpstr>
      <vt:lpstr>Setting up the Node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MongoDB</vt:lpstr>
      <vt:lpstr>PowerPoint Presentation</vt:lpstr>
      <vt:lpstr>PowerPoint Presentation</vt:lpstr>
      <vt:lpstr>RDBMS vs MongoDB:</vt:lpstr>
      <vt:lpstr>RDBMS vs MongoDB:</vt:lpstr>
      <vt:lpstr>Features of MongoDB:</vt:lpstr>
      <vt:lpstr>Features of MongoDB:</vt:lpstr>
      <vt:lpstr>Where do we use MongoDB?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Manual Authentication using JWT, Passport.js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Passport</vt:lpstr>
      <vt:lpstr>Why salting of password is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4_Back End Development Frameworks _ Tools.pptx</dc:title>
  <cp:lastModifiedBy>918072646451</cp:lastModifiedBy>
  <cp:revision>16</cp:revision>
  <dcterms:created xsi:type="dcterms:W3CDTF">2023-05-04T15:00:13Z</dcterms:created>
  <dcterms:modified xsi:type="dcterms:W3CDTF">2023-05-04T16:08:44Z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